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4067" r:id="rId2"/>
  </p:sldMasterIdLst>
  <p:notesMasterIdLst>
    <p:notesMasterId r:id="rId29"/>
  </p:notesMasterIdLst>
  <p:sldIdLst>
    <p:sldId id="256" r:id="rId3"/>
    <p:sldId id="257" r:id="rId4"/>
    <p:sldId id="259" r:id="rId5"/>
    <p:sldId id="261" r:id="rId6"/>
    <p:sldId id="273" r:id="rId7"/>
    <p:sldId id="271" r:id="rId8"/>
    <p:sldId id="272" r:id="rId9"/>
    <p:sldId id="276" r:id="rId10"/>
    <p:sldId id="281" r:id="rId11"/>
    <p:sldId id="282" r:id="rId12"/>
    <p:sldId id="283" r:id="rId13"/>
    <p:sldId id="278" r:id="rId14"/>
    <p:sldId id="279" r:id="rId15"/>
    <p:sldId id="260" r:id="rId16"/>
    <p:sldId id="268" r:id="rId17"/>
    <p:sldId id="269" r:id="rId18"/>
    <p:sldId id="270" r:id="rId19"/>
    <p:sldId id="262" r:id="rId20"/>
    <p:sldId id="267" r:id="rId21"/>
    <p:sldId id="263" r:id="rId22"/>
    <p:sldId id="274" r:id="rId23"/>
    <p:sldId id="280" r:id="rId24"/>
    <p:sldId id="275" r:id="rId25"/>
    <p:sldId id="264" r:id="rId26"/>
    <p:sldId id="265" r:id="rId27"/>
    <p:sldId id="266"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24" autoAdjust="0"/>
  </p:normalViewPr>
  <p:slideViewPr>
    <p:cSldViewPr snapToGrid="0">
      <p:cViewPr>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A5647-0217-43BC-84E9-2971D87E50EA}" type="datetimeFigureOut">
              <a:rPr kumimoji="1" lang="ja-JP" altLang="en-US" smtClean="0"/>
              <a:t>2019/1/16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8BF72-DC3D-4F50-8966-E5843FB0C06F}" type="slidenum">
              <a:rPr kumimoji="1" lang="ja-JP" altLang="en-US" smtClean="0"/>
              <a:t>‹#›</a:t>
            </a:fld>
            <a:endParaRPr kumimoji="1" lang="ja-JP" altLang="en-US"/>
          </a:p>
        </p:txBody>
      </p:sp>
    </p:spTree>
    <p:extLst>
      <p:ext uri="{BB962C8B-B14F-4D97-AF65-F5344CB8AC3E}">
        <p14:creationId xmlns:p14="http://schemas.microsoft.com/office/powerpoint/2010/main" val="14802622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58BF72-DC3D-4F50-8966-E5843FB0C06F}" type="slidenum">
              <a:rPr kumimoji="1" lang="ja-JP" altLang="en-US" smtClean="0"/>
              <a:t>18</a:t>
            </a:fld>
            <a:endParaRPr kumimoji="1" lang="ja-JP" altLang="en-US"/>
          </a:p>
        </p:txBody>
      </p:sp>
    </p:spTree>
    <p:extLst>
      <p:ext uri="{BB962C8B-B14F-4D97-AF65-F5344CB8AC3E}">
        <p14:creationId xmlns:p14="http://schemas.microsoft.com/office/powerpoint/2010/main" val="221711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261040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209937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138361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0C8008A-1414-4FD1-821E-E85884397F4E}" type="slidenum">
              <a:rPr kumimoji="1" lang="ja-JP" altLang="en-US" smtClean="0"/>
              <a:t>‹#›</a:t>
            </a:fld>
            <a:endParaRPr kumimoji="1" lang="ja-JP"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559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3156901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0C8008A-1414-4FD1-821E-E85884397F4E}" type="slidenum">
              <a:rPr kumimoji="1" lang="ja-JP" altLang="en-US" smtClean="0"/>
              <a:t>‹#›</a:t>
            </a:fld>
            <a:endParaRPr kumimoji="1" lang="ja-JP"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503183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3952039892"/>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834666411"/>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514030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1085403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9C8363CA-872E-47D8-A80E-7EAED745842A}" type="datetimeFigureOut">
              <a:rPr kumimoji="1" lang="ja-JP" altLang="en-US" smtClean="0"/>
              <a:t>2019/1/16</a:t>
            </a:fld>
            <a:endParaRPr kumimoji="1" lang="ja-JP" altLang="en-US"/>
          </a:p>
        </p:txBody>
      </p:sp>
      <p:sp>
        <p:nvSpPr>
          <p:cNvPr id="6" name="Footer Placeholder 5"/>
          <p:cNvSpPr>
            <a:spLocks noGrp="1"/>
          </p:cNvSpPr>
          <p:nvPr>
            <p:ph type="ftr" sz="quarter" idx="11"/>
          </p:nvPr>
        </p:nvSpPr>
        <p:spPr>
          <a:xfrm>
            <a:off x="2103620" y="6375679"/>
            <a:ext cx="3482179" cy="345796"/>
          </a:xfrm>
        </p:spPr>
        <p:txBody>
          <a:bodyPr/>
          <a:lstStyle/>
          <a:p>
            <a:endParaRPr kumimoji="1" lang="ja-JP" altLang="en-US"/>
          </a:p>
        </p:txBody>
      </p:sp>
      <p:sp>
        <p:nvSpPr>
          <p:cNvPr id="7" name="Slide Number Placeholder 6"/>
          <p:cNvSpPr>
            <a:spLocks noGrp="1"/>
          </p:cNvSpPr>
          <p:nvPr>
            <p:ph type="sldNum" sz="quarter" idx="12"/>
          </p:nvPr>
        </p:nvSpPr>
        <p:spPr>
          <a:xfrm>
            <a:off x="5691014" y="6375679"/>
            <a:ext cx="1232456" cy="345796"/>
          </a:xfrm>
        </p:spPr>
        <p:txBody>
          <a:bodyPr/>
          <a:lstStyle/>
          <a:p>
            <a:fld id="{60C8008A-1414-4FD1-821E-E85884397F4E}" type="slidenum">
              <a:rPr kumimoji="1" lang="ja-JP" altLang="en-US" smtClean="0"/>
              <a:t>‹#›</a:t>
            </a:fld>
            <a:endParaRPr kumimoji="1" lang="ja-JP"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483578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1820215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9C8363CA-872E-47D8-A80E-7EAED745842A}" type="datetimeFigureOut">
              <a:rPr kumimoji="1" lang="ja-JP" altLang="en-US" smtClean="0"/>
              <a:t>2019/1/16</a:t>
            </a:fld>
            <a:endParaRPr kumimoji="1" lang="ja-JP" altLang="en-US"/>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2902659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3602104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23278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390596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136793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402832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64719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101638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370147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8363CA-872E-47D8-A80E-7EAED745842A}" type="datetimeFigureOut">
              <a:rPr kumimoji="1" lang="ja-JP" altLang="en-US" smtClean="0"/>
              <a:t>2019/1/16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177016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0C8008A-1414-4FD1-821E-E85884397F4E}" type="slidenum">
              <a:rPr kumimoji="1" lang="ja-JP" altLang="en-US" smtClean="0"/>
              <a:t>‹#›</a:t>
            </a:fld>
            <a:endParaRPr kumimoji="1" lang="ja-JP" altLang="en-US"/>
          </a:p>
        </p:txBody>
      </p:sp>
    </p:spTree>
    <p:extLst>
      <p:ext uri="{BB962C8B-B14F-4D97-AF65-F5344CB8AC3E}">
        <p14:creationId xmlns:p14="http://schemas.microsoft.com/office/powerpoint/2010/main" val="15247542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C8363CA-872E-47D8-A80E-7EAED745842A}" type="datetimeFigureOut">
              <a:rPr kumimoji="1" lang="ja-JP" altLang="en-US" smtClean="0"/>
              <a:t>2019/1/16</a:t>
            </a:fld>
            <a:endParaRPr kumimoji="1" lang="ja-JP"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0C8008A-1414-4FD1-821E-E85884397F4E}" type="slidenum">
              <a:rPr kumimoji="1" lang="ja-JP" altLang="en-US" smtClean="0"/>
              <a:t>‹#›</a:t>
            </a:fld>
            <a:endParaRPr kumimoji="1" lang="ja-JP"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3078598"/>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esjapan.com/"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dictionary.goo.ne.jp/" TargetMode="External"/><Relationship Id="rId2" Type="http://schemas.openxmlformats.org/officeDocument/2006/relationships/hyperlink" Target="https://jisho.org/" TargetMode="External"/><Relationship Id="rId1" Type="http://schemas.openxmlformats.org/officeDocument/2006/relationships/slideLayout" Target="../slideLayouts/slideLayout13.xml"/><Relationship Id="rId5" Type="http://schemas.openxmlformats.org/officeDocument/2006/relationships/hyperlink" Target="https://japanese.stackexchange.com/" TargetMode="External"/><Relationship Id="rId4" Type="http://schemas.openxmlformats.org/officeDocument/2006/relationships/hyperlink" Target="https://www.reddit.com/r/LearnJapane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3.nhk.or.jp/news/easy/" TargetMode="External"/><Relationship Id="rId2" Type="http://schemas.openxmlformats.org/officeDocument/2006/relationships/hyperlink" Target="https://www.italki.com/home" TargetMode="Externa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s://www3.nhk.or.jp/new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mabi.net/" TargetMode="External"/><Relationship Id="rId2" Type="http://schemas.openxmlformats.org/officeDocument/2006/relationships/hyperlink" Target="http://www.guidetojapanese.org/learn/grammar" TargetMode="External"/><Relationship Id="rId1" Type="http://schemas.openxmlformats.org/officeDocument/2006/relationships/slideLayout" Target="../slideLayouts/slideLayout13.xml"/><Relationship Id="rId5" Type="http://schemas.openxmlformats.org/officeDocument/2006/relationships/hyperlink" Target="https://www.satorireader.com/" TargetMode="External"/><Relationship Id="rId4" Type="http://schemas.openxmlformats.org/officeDocument/2006/relationships/hyperlink" Target="https://www.tofugu.com/"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user/Dogen"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mrise.com/" TargetMode="External"/><Relationship Id="rId2" Type="http://schemas.openxmlformats.org/officeDocument/2006/relationships/hyperlink" Target="https://www.duolingo.com/course/ja/en/Learn-Japanese-Online"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info.jees-jlpt.jp/"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blog.fluent-forever.com/create-better-flashcards/" TargetMode="External"/><Relationship Id="rId2" Type="http://schemas.openxmlformats.org/officeDocument/2006/relationships/hyperlink" Target="http://ankiguide.com/7-common-flashcard-mistakes-to-avoid/" TargetMode="External"/><Relationship Id="rId1" Type="http://schemas.openxmlformats.org/officeDocument/2006/relationships/slideLayout" Target="../slideLayouts/slideLayout13.xml"/><Relationship Id="rId4" Type="http://schemas.openxmlformats.org/officeDocument/2006/relationships/hyperlink" Target="https://www.tofugu.com/japanese/spaced-repeti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wanikani.co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Japanese study SKILLS</a:t>
            </a:r>
            <a:endParaRPr kumimoji="1" lang="ja-JP" altLang="en-US" dirty="0"/>
          </a:p>
        </p:txBody>
      </p:sp>
      <p:sp>
        <p:nvSpPr>
          <p:cNvPr id="3" name="サブタイトル 2"/>
          <p:cNvSpPr>
            <a:spLocks noGrp="1"/>
          </p:cNvSpPr>
          <p:nvPr>
            <p:ph type="subTitle" idx="1"/>
          </p:nvPr>
        </p:nvSpPr>
        <p:spPr/>
        <p:txBody>
          <a:bodyPr/>
          <a:lstStyle/>
          <a:p>
            <a:r>
              <a:rPr lang="en-US" altLang="ja-JP" dirty="0" smtClean="0"/>
              <a:t>A Focus on Self-Study</a:t>
            </a:r>
            <a:endParaRPr kumimoji="1" lang="ja-JP" altLang="en-US" dirty="0"/>
          </a:p>
        </p:txBody>
      </p:sp>
    </p:spTree>
    <p:extLst>
      <p:ext uri="{BB962C8B-B14F-4D97-AF65-F5344CB8AC3E}">
        <p14:creationId xmlns:p14="http://schemas.microsoft.com/office/powerpoint/2010/main" val="3698375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Kanji and </a:t>
            </a:r>
            <a:r>
              <a:rPr lang="en-US" altLang="ja-JP" dirty="0" smtClean="0"/>
              <a:t>mnemonics </a:t>
            </a:r>
            <a:r>
              <a:rPr lang="en-US" altLang="ja-JP" sz="1800" dirty="0" smtClean="0"/>
              <a:t>cont.</a:t>
            </a:r>
            <a:endParaRPr kumimoji="1" lang="ja-JP" altLang="en-US" sz="1800" dirty="0"/>
          </a:p>
        </p:txBody>
      </p:sp>
      <p:pic>
        <p:nvPicPr>
          <p:cNvPr id="8" name="図 7"/>
          <p:cNvPicPr>
            <a:picLocks noChangeAspect="1"/>
          </p:cNvPicPr>
          <p:nvPr/>
        </p:nvPicPr>
        <p:blipFill>
          <a:blip r:embed="rId2"/>
          <a:stretch>
            <a:fillRect/>
          </a:stretch>
        </p:blipFill>
        <p:spPr>
          <a:xfrm>
            <a:off x="1379999" y="1759515"/>
            <a:ext cx="9908239" cy="4790348"/>
          </a:xfrm>
          <a:prstGeom prst="rect">
            <a:avLst/>
          </a:prstGeom>
          <a:ln>
            <a:noFill/>
          </a:ln>
          <a:effectLst>
            <a:outerShdw blurRad="190500" algn="tl" rotWithShape="0">
              <a:srgbClr val="000000">
                <a:alpha val="70000"/>
              </a:srgbClr>
            </a:outerShdw>
          </a:effectLst>
        </p:spPr>
      </p:pic>
      <p:sp>
        <p:nvSpPr>
          <p:cNvPr id="9" name="コンテンツ プレースホルダー 2"/>
          <p:cNvSpPr txBox="1">
            <a:spLocks/>
          </p:cNvSpPr>
          <p:nvPr/>
        </p:nvSpPr>
        <p:spPr>
          <a:xfrm>
            <a:off x="968154" y="1212164"/>
            <a:ext cx="10178322" cy="54735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r>
              <a:rPr lang="en-US" altLang="ja-JP" dirty="0" smtClean="0"/>
              <a:t>An example from </a:t>
            </a:r>
            <a:r>
              <a:rPr lang="en-US" altLang="ja-JP" dirty="0" err="1" smtClean="0"/>
              <a:t>Wani</a:t>
            </a:r>
            <a:r>
              <a:rPr lang="en-US" altLang="ja-JP" dirty="0" smtClean="0"/>
              <a:t> </a:t>
            </a:r>
            <a:r>
              <a:rPr lang="en-US" altLang="ja-JP" dirty="0" err="1" smtClean="0"/>
              <a:t>Kani</a:t>
            </a:r>
            <a:r>
              <a:rPr lang="en-US" altLang="ja-JP" dirty="0" smtClean="0"/>
              <a:t> for </a:t>
            </a:r>
            <a:r>
              <a:rPr lang="ja-JP" altLang="en-US" dirty="0" smtClean="0"/>
              <a:t>外</a:t>
            </a:r>
            <a:r>
              <a:rPr lang="en-US" altLang="ja-JP" dirty="0" smtClean="0"/>
              <a:t>:</a:t>
            </a:r>
            <a:endParaRPr lang="ja-JP" altLang="en-US" dirty="0"/>
          </a:p>
        </p:txBody>
      </p:sp>
    </p:spTree>
    <p:extLst>
      <p:ext uri="{BB962C8B-B14F-4D97-AF65-F5344CB8AC3E}">
        <p14:creationId xmlns:p14="http://schemas.microsoft.com/office/powerpoint/2010/main" val="1398416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Kanji and mnemonics </a:t>
            </a:r>
            <a:r>
              <a:rPr lang="en-US" altLang="ja-JP" sz="1800" dirty="0"/>
              <a:t>cont.</a:t>
            </a:r>
            <a:endParaRPr kumimoji="1" lang="ja-JP" altLang="en-US" dirty="0"/>
          </a:p>
        </p:txBody>
      </p:sp>
      <p:sp>
        <p:nvSpPr>
          <p:cNvPr id="3" name="コンテンツ プレースホルダー 2"/>
          <p:cNvSpPr>
            <a:spLocks noGrp="1"/>
          </p:cNvSpPr>
          <p:nvPr>
            <p:ph idx="1"/>
          </p:nvPr>
        </p:nvSpPr>
        <p:spPr>
          <a:xfrm>
            <a:off x="1251678" y="1685108"/>
            <a:ext cx="10178322" cy="4924697"/>
          </a:xfrm>
        </p:spPr>
        <p:txBody>
          <a:bodyPr>
            <a:normAutofit/>
          </a:bodyPr>
          <a:lstStyle/>
          <a:p>
            <a:r>
              <a:rPr lang="en-US" altLang="ja-JP" dirty="0" smtClean="0"/>
              <a:t>If you start a mnemonics course, you often have to stick with it in order for it to pay off long-term. </a:t>
            </a:r>
          </a:p>
          <a:p>
            <a:r>
              <a:rPr lang="en-US" altLang="ja-JP" dirty="0" smtClean="0"/>
              <a:t>Mnemonics need repeated reinforcement. </a:t>
            </a:r>
            <a:endParaRPr lang="en-US" altLang="ja-JP" dirty="0"/>
          </a:p>
          <a:p>
            <a:r>
              <a:rPr kumimoji="1" lang="en-US" altLang="ja-JP" dirty="0" smtClean="0"/>
              <a:t>My approach is generally to learn a new word, in kanji, then go learn other words using that same kanji. Often this reinforces meanin</a:t>
            </a:r>
            <a:r>
              <a:rPr lang="en-US" altLang="ja-JP" dirty="0" smtClean="0"/>
              <a:t>g. For example, </a:t>
            </a:r>
            <a:r>
              <a:rPr lang="ja-JP" altLang="en-US" dirty="0" smtClean="0"/>
              <a:t>外国、海外、外交、以外、郊外 </a:t>
            </a:r>
            <a:r>
              <a:rPr lang="en-US" altLang="ja-JP" dirty="0" smtClean="0"/>
              <a:t>all contain some notion of  “outside”. </a:t>
            </a:r>
          </a:p>
          <a:p>
            <a:r>
              <a:rPr kumimoji="1" lang="en-US" altLang="ja-JP" dirty="0" smtClean="0"/>
              <a:t>I find mnemonics to be a lot of grunt work just for one word/kanji.  Uses a lot of English too.</a:t>
            </a:r>
          </a:p>
          <a:p>
            <a:r>
              <a:rPr lang="en-US" altLang="ja-JP" dirty="0"/>
              <a:t>S</a:t>
            </a:r>
            <a:r>
              <a:rPr lang="en-US" altLang="ja-JP" dirty="0" smtClean="0"/>
              <a:t>ome </a:t>
            </a:r>
            <a:r>
              <a:rPr lang="en-US" altLang="ja-JP" dirty="0"/>
              <a:t>kanjis like</a:t>
            </a:r>
            <a:r>
              <a:rPr lang="ja-JP" altLang="en-US" dirty="0"/>
              <a:t> 生</a:t>
            </a:r>
            <a:r>
              <a:rPr lang="en-US" altLang="ja-JP" dirty="0"/>
              <a:t> have many readings. </a:t>
            </a:r>
            <a:r>
              <a:rPr lang="en-US" altLang="ja-JP" dirty="0" smtClean="0"/>
              <a:t>Often a mnemonic </a:t>
            </a:r>
            <a:r>
              <a:rPr lang="en-US" altLang="ja-JP" dirty="0"/>
              <a:t>covers one of </a:t>
            </a:r>
            <a:r>
              <a:rPr lang="en-US" altLang="ja-JP" dirty="0" smtClean="0"/>
              <a:t>them, for example </a:t>
            </a:r>
            <a:r>
              <a:rPr lang="ja-JP" altLang="en-US" dirty="0" smtClean="0"/>
              <a:t>生</a:t>
            </a:r>
            <a:r>
              <a:rPr lang="en-US" altLang="ja-JP" dirty="0" smtClean="0"/>
              <a:t>as “</a:t>
            </a:r>
            <a:r>
              <a:rPr lang="ja-JP" altLang="en-US" dirty="0" err="1" smtClean="0"/>
              <a:t>せい</a:t>
            </a:r>
            <a:r>
              <a:rPr lang="en-US" altLang="ja-JP" dirty="0" smtClean="0"/>
              <a:t>”, </a:t>
            </a:r>
            <a:r>
              <a:rPr lang="en-US" altLang="ja-JP" dirty="0"/>
              <a:t>so you might have some trouble remembering </a:t>
            </a:r>
            <a:r>
              <a:rPr lang="ja-JP" altLang="en-US" dirty="0"/>
              <a:t>生きる </a:t>
            </a:r>
            <a:r>
              <a:rPr lang="en-US" altLang="ja-JP" dirty="0"/>
              <a:t>or </a:t>
            </a:r>
            <a:r>
              <a:rPr lang="ja-JP" altLang="en-US" dirty="0"/>
              <a:t>誕生日</a:t>
            </a:r>
            <a:r>
              <a:rPr lang="en-US" altLang="ja-JP" dirty="0"/>
              <a:t>. </a:t>
            </a:r>
            <a:endParaRPr kumimoji="1" lang="en-US" altLang="ja-JP" dirty="0" smtClean="0"/>
          </a:p>
          <a:p>
            <a:r>
              <a:rPr lang="en-US" altLang="ja-JP" dirty="0" smtClean="0"/>
              <a:t>However, if you’re struggling with a particular kanji or a reading, a mnemonic </a:t>
            </a:r>
            <a:r>
              <a:rPr lang="en-US" altLang="ja-JP" i="1" u="sng" dirty="0" smtClean="0"/>
              <a:t>can</a:t>
            </a:r>
            <a:r>
              <a:rPr lang="en-US" altLang="ja-JP" dirty="0" smtClean="0"/>
              <a:t> help. </a:t>
            </a:r>
          </a:p>
          <a:p>
            <a:r>
              <a:rPr kumimoji="1" lang="en-US" altLang="ja-JP" dirty="0" smtClean="0"/>
              <a:t>I prefer seeing the kanji in more “natural” ways, or in full sentences, and getting used to its meaning through content. </a:t>
            </a:r>
            <a:endParaRPr kumimoji="1" lang="ja-JP" altLang="en-US" dirty="0"/>
          </a:p>
        </p:txBody>
      </p:sp>
    </p:spTree>
    <p:extLst>
      <p:ext uri="{BB962C8B-B14F-4D97-AF65-F5344CB8AC3E}">
        <p14:creationId xmlns:p14="http://schemas.microsoft.com/office/powerpoint/2010/main" val="2480294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Comprehensible Input</a:t>
            </a:r>
            <a:endParaRPr kumimoji="1" lang="ja-JP" altLang="en-US" dirty="0"/>
          </a:p>
        </p:txBody>
      </p:sp>
      <p:sp>
        <p:nvSpPr>
          <p:cNvPr id="3" name="コンテンツ プレースホルダー 2"/>
          <p:cNvSpPr>
            <a:spLocks noGrp="1"/>
          </p:cNvSpPr>
          <p:nvPr>
            <p:ph idx="1"/>
          </p:nvPr>
        </p:nvSpPr>
        <p:spPr>
          <a:xfrm>
            <a:off x="1251678" y="2152649"/>
            <a:ext cx="10178322" cy="4324351"/>
          </a:xfrm>
        </p:spPr>
        <p:txBody>
          <a:bodyPr>
            <a:normAutofit fontScale="92500" lnSpcReduction="10000"/>
          </a:bodyPr>
          <a:lstStyle/>
          <a:p>
            <a:r>
              <a:rPr lang="en-US" altLang="ja-JP" sz="2400" dirty="0"/>
              <a:t>Y</a:t>
            </a:r>
            <a:r>
              <a:rPr kumimoji="1" lang="en-US" altLang="ja-JP" sz="2400" dirty="0" smtClean="0"/>
              <a:t>ou’ll </a:t>
            </a:r>
            <a:r>
              <a:rPr kumimoji="1" lang="en-US" altLang="ja-JP" sz="2400" dirty="0" smtClean="0"/>
              <a:t>be deciding what sort of content you study.  It’s important to not get stuck in a comfort zone, but also not to over-reach.</a:t>
            </a:r>
          </a:p>
          <a:p>
            <a:r>
              <a:rPr lang="en-US" altLang="ja-JP" sz="2400" dirty="0" smtClean="0"/>
              <a:t>You should aim for things that are your current level “+1”.  Just beyond your level of understanding, but not completely unintelligible. </a:t>
            </a:r>
          </a:p>
          <a:p>
            <a:r>
              <a:rPr kumimoji="1" lang="en-US" altLang="ja-JP" sz="2400" dirty="0" smtClean="0"/>
              <a:t>This will help you to learn </a:t>
            </a:r>
            <a:r>
              <a:rPr kumimoji="1" lang="en-US" altLang="ja-JP" sz="2400" dirty="0" smtClean="0"/>
              <a:t>things more </a:t>
            </a:r>
            <a:r>
              <a:rPr kumimoji="1" lang="en-US" altLang="ja-JP" sz="2400" dirty="0" smtClean="0"/>
              <a:t>naturally, </a:t>
            </a:r>
            <a:r>
              <a:rPr kumimoji="1" lang="en-US" altLang="ja-JP" sz="2400" dirty="0" smtClean="0"/>
              <a:t>at a regular pace. </a:t>
            </a:r>
            <a:endParaRPr kumimoji="1" lang="en-US" altLang="ja-JP" sz="2400" dirty="0" smtClean="0"/>
          </a:p>
          <a:p>
            <a:r>
              <a:rPr lang="en-US" altLang="ja-JP" sz="2400" dirty="0" smtClean="0"/>
              <a:t>Attempt to learn something that is “+5” or way ahead of your current level, is often not an efficient use of your time. Brute forcing your way into more advanced content is counter-productive. </a:t>
            </a:r>
          </a:p>
          <a:p>
            <a:r>
              <a:rPr kumimoji="1" lang="en-US" altLang="ja-JP" sz="2400" dirty="0" smtClean="0"/>
              <a:t>For SRS drills, there should only be one  “unknown” </a:t>
            </a:r>
            <a:r>
              <a:rPr lang="en-US" altLang="ja-JP" sz="2400" dirty="0" smtClean="0"/>
              <a:t>on each card/in each sentence. You need to focus on that “+1” rather than trying to remember multiple things at once. </a:t>
            </a:r>
            <a:endParaRPr kumimoji="1" lang="ja-JP" altLang="en-US" sz="2400" dirty="0"/>
          </a:p>
        </p:txBody>
      </p:sp>
    </p:spTree>
    <p:extLst>
      <p:ext uri="{BB962C8B-B14F-4D97-AF65-F5344CB8AC3E}">
        <p14:creationId xmlns:p14="http://schemas.microsoft.com/office/powerpoint/2010/main" val="280905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Shadowing/Speaking</a:t>
            </a:r>
            <a:endParaRPr kumimoji="1" lang="ja-JP" altLang="en-US" dirty="0"/>
          </a:p>
        </p:txBody>
      </p:sp>
      <p:sp>
        <p:nvSpPr>
          <p:cNvPr id="3" name="コンテンツ プレースホルダー 2"/>
          <p:cNvSpPr>
            <a:spLocks noGrp="1"/>
          </p:cNvSpPr>
          <p:nvPr>
            <p:ph idx="1"/>
          </p:nvPr>
        </p:nvSpPr>
        <p:spPr>
          <a:xfrm>
            <a:off x="1251678" y="1378039"/>
            <a:ext cx="5110485" cy="5138671"/>
          </a:xfrm>
        </p:spPr>
        <p:txBody>
          <a:bodyPr>
            <a:normAutofit/>
          </a:bodyPr>
          <a:lstStyle/>
          <a:p>
            <a:r>
              <a:rPr kumimoji="1" lang="en-US" altLang="ja-JP" dirty="0" smtClean="0"/>
              <a:t>As a self-studier, it can be hard to get adequate speaking practice. </a:t>
            </a:r>
          </a:p>
          <a:p>
            <a:r>
              <a:rPr lang="en-US" altLang="ja-JP" dirty="0" smtClean="0"/>
              <a:t>A </a:t>
            </a:r>
            <a:r>
              <a:rPr lang="en-US" altLang="ja-JP" dirty="0" smtClean="0"/>
              <a:t>lot of it is memorizing sample sentences and repeating them, so you won’t create any output yourself.</a:t>
            </a:r>
          </a:p>
          <a:p>
            <a:r>
              <a:rPr kumimoji="1" lang="en-US" altLang="ja-JP" dirty="0" smtClean="0"/>
              <a:t>However I did find that some key phrases or responses stuck in my head, and I found myself hearing them said elsewhere and noticing them more. </a:t>
            </a:r>
          </a:p>
          <a:p>
            <a:r>
              <a:rPr lang="en-US" altLang="ja-JP" dirty="0" smtClean="0"/>
              <a:t>Though nothing replaces another human being for speaking practice – just if it is studying, make sure you get correction and feedback. Don’t let them ignore your mistakes.</a:t>
            </a:r>
            <a:endParaRPr kumimoji="1" lang="ja-JP" altLang="en-US" dirty="0"/>
          </a:p>
        </p:txBody>
      </p:sp>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6238" b="12489"/>
          <a:stretch/>
        </p:blipFill>
        <p:spPr bwMode="auto">
          <a:xfrm>
            <a:off x="6555208" y="1764406"/>
            <a:ext cx="5258260" cy="374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5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Generic Motivational ADVICE</a:t>
            </a:r>
            <a:endParaRPr kumimoji="1" lang="ja-JP" altLang="en-US" dirty="0"/>
          </a:p>
        </p:txBody>
      </p:sp>
      <p:sp>
        <p:nvSpPr>
          <p:cNvPr id="3" name="コンテンツ プレースホルダー 2"/>
          <p:cNvSpPr>
            <a:spLocks noGrp="1"/>
          </p:cNvSpPr>
          <p:nvPr>
            <p:ph idx="1"/>
          </p:nvPr>
        </p:nvSpPr>
        <p:spPr>
          <a:xfrm>
            <a:off x="1058495" y="1489167"/>
            <a:ext cx="5097607" cy="5185954"/>
          </a:xfrm>
        </p:spPr>
        <p:txBody>
          <a:bodyPr>
            <a:normAutofit fontScale="92500" lnSpcReduction="10000"/>
          </a:bodyPr>
          <a:lstStyle/>
          <a:p>
            <a:r>
              <a:rPr kumimoji="1" lang="en-US" altLang="ja-JP" dirty="0" smtClean="0"/>
              <a:t>Don’t get disheartened.</a:t>
            </a:r>
          </a:p>
          <a:p>
            <a:r>
              <a:rPr lang="en-US" altLang="ja-JP" dirty="0" smtClean="0"/>
              <a:t>There’s no one-size-fits-all study method. There’s no “get rich quick” scheme either. </a:t>
            </a:r>
            <a:endParaRPr kumimoji="1" lang="en-US" altLang="ja-JP" dirty="0" smtClean="0"/>
          </a:p>
          <a:p>
            <a:r>
              <a:rPr lang="en-US" altLang="ja-JP" dirty="0" smtClean="0"/>
              <a:t>Language learning isn’t a constant upward curve – it has peaks and troughs. </a:t>
            </a:r>
            <a:endParaRPr lang="en-US" altLang="ja-JP" dirty="0"/>
          </a:p>
          <a:p>
            <a:r>
              <a:rPr lang="en-US" altLang="ja-JP" dirty="0" smtClean="0"/>
              <a:t>The “Intermediate Plateau” is a thing. </a:t>
            </a:r>
            <a:r>
              <a:rPr lang="en-US" altLang="ja-JP" dirty="0" smtClean="0"/>
              <a:t> A </a:t>
            </a:r>
            <a:r>
              <a:rPr lang="en-US" altLang="ja-JP" dirty="0" smtClean="0"/>
              <a:t>point where you know enough to get by, but progressing to the higher level, native stuff feels like a big step up. </a:t>
            </a:r>
          </a:p>
          <a:p>
            <a:r>
              <a:rPr lang="en-US" altLang="ja-JP" dirty="0" smtClean="0"/>
              <a:t>Your skills won’t develop equally either. </a:t>
            </a:r>
          </a:p>
          <a:p>
            <a:r>
              <a:rPr kumimoji="1" lang="en-US" altLang="ja-JP" dirty="0" smtClean="0"/>
              <a:t>Don’t compare yourself to others. Everyone gets language-envy and there’s always going to be someone better at Japanese than you. </a:t>
            </a:r>
          </a:p>
          <a:p>
            <a:r>
              <a:rPr lang="en-US" altLang="ja-JP" dirty="0" smtClean="0"/>
              <a:t>You’ll probably learn more from one mistake than one right answer. </a:t>
            </a:r>
            <a:endParaRPr kumimoji="1" lang="ja-JP" altLang="en-US" dirty="0"/>
          </a:p>
        </p:txBody>
      </p:sp>
      <p:pic>
        <p:nvPicPr>
          <p:cNvPr id="7170" name="Picture 2" descr="http://media.fakeposters.com/results/2014/06/19/ds31mmku9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86" r="1313" b="5817"/>
          <a:stretch/>
        </p:blipFill>
        <p:spPr bwMode="auto">
          <a:xfrm>
            <a:off x="6349285" y="1874517"/>
            <a:ext cx="5089161" cy="399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37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normAutofit/>
          </a:bodyPr>
          <a:lstStyle/>
          <a:p>
            <a:pPr algn="ctr"/>
            <a:r>
              <a:rPr kumimoji="1" lang="en-US" altLang="ja-JP" sz="3600" dirty="0" smtClean="0"/>
              <a:t>TEXTBOOK RESOURCES – Japanese from Zero Series</a:t>
            </a:r>
            <a:endParaRPr kumimoji="1" lang="ja-JP" altLang="en-US" sz="3600" dirty="0"/>
          </a:p>
        </p:txBody>
      </p:sp>
      <p:sp>
        <p:nvSpPr>
          <p:cNvPr id="9" name="コンテンツ プレースホルダー 3"/>
          <p:cNvSpPr>
            <a:spLocks noGrp="1"/>
          </p:cNvSpPr>
          <p:nvPr>
            <p:ph idx="1"/>
          </p:nvPr>
        </p:nvSpPr>
        <p:spPr>
          <a:xfrm>
            <a:off x="1251678" y="1649801"/>
            <a:ext cx="4801392" cy="4865991"/>
          </a:xfrm>
        </p:spPr>
        <p:txBody>
          <a:bodyPr>
            <a:normAutofit fontScale="85000" lnSpcReduction="20000"/>
          </a:bodyPr>
          <a:lstStyle/>
          <a:p>
            <a:pPr marL="0" indent="0">
              <a:buNone/>
            </a:pPr>
            <a:r>
              <a:rPr kumimoji="1" lang="en-US" altLang="ja-JP" sz="2900" b="1" u="sng" dirty="0" smtClean="0"/>
              <a:t>PROS</a:t>
            </a:r>
          </a:p>
          <a:p>
            <a:r>
              <a:rPr lang="en-US" altLang="ja-JP" sz="2600" dirty="0" smtClean="0"/>
              <a:t>Very easy to use.</a:t>
            </a:r>
          </a:p>
          <a:p>
            <a:r>
              <a:rPr lang="en-US" altLang="ja-JP" sz="2600" dirty="0" smtClean="0"/>
              <a:t>For absolute beginners. </a:t>
            </a:r>
          </a:p>
          <a:p>
            <a:r>
              <a:rPr lang="en-US" altLang="ja-JP" sz="2600" dirty="0" smtClean="0"/>
              <a:t>Informal and relaxed style. </a:t>
            </a:r>
          </a:p>
          <a:p>
            <a:r>
              <a:rPr lang="en-US" altLang="ja-JP" sz="2600" dirty="0" smtClean="0"/>
              <a:t>Has an accompanying website </a:t>
            </a:r>
            <a:r>
              <a:rPr lang="en-US" altLang="ja-JP" sz="2600" dirty="0"/>
              <a:t>-  </a:t>
            </a:r>
            <a:r>
              <a:rPr lang="en-US" altLang="ja-JP" sz="2600" dirty="0">
                <a:hlinkClick r:id="rId2"/>
              </a:rPr>
              <a:t>https://www.yesjapan.com</a:t>
            </a:r>
            <a:r>
              <a:rPr lang="en-US" altLang="ja-JP" sz="2600" dirty="0" smtClean="0">
                <a:hlinkClick r:id="rId2"/>
              </a:rPr>
              <a:t>/</a:t>
            </a:r>
            <a:r>
              <a:rPr lang="en-US" altLang="ja-JP" sz="2600" dirty="0" smtClean="0"/>
              <a:t> and loads of videos about learning Japanese.</a:t>
            </a:r>
            <a:endParaRPr kumimoji="1" lang="en-US" altLang="ja-JP" sz="2600" dirty="0" smtClean="0"/>
          </a:p>
          <a:p>
            <a:pPr marL="0" indent="0">
              <a:buNone/>
            </a:pPr>
            <a:endParaRPr kumimoji="1" lang="en-US" altLang="ja-JP" dirty="0" smtClean="0"/>
          </a:p>
          <a:p>
            <a:pPr marL="0" indent="0">
              <a:buNone/>
            </a:pPr>
            <a:r>
              <a:rPr lang="en-US" altLang="ja-JP" sz="2900" b="1" u="sng" dirty="0" smtClean="0"/>
              <a:t>CONS</a:t>
            </a:r>
          </a:p>
          <a:p>
            <a:r>
              <a:rPr lang="en-US" altLang="ja-JP" sz="2600" dirty="0" smtClean="0"/>
              <a:t>Pace is very slow.</a:t>
            </a:r>
          </a:p>
          <a:p>
            <a:r>
              <a:rPr lang="en-US" altLang="ja-JP" sz="2600" dirty="0" smtClean="0"/>
              <a:t>Aimed at younger learners. </a:t>
            </a:r>
          </a:p>
          <a:p>
            <a:r>
              <a:rPr lang="en-US" altLang="ja-JP" sz="2600" dirty="0" smtClean="0"/>
              <a:t>Website locks a lot of content behind a paywall. </a:t>
            </a:r>
          </a:p>
          <a:p>
            <a:pPr marL="0" indent="0">
              <a:buNone/>
            </a:pPr>
            <a:endParaRPr lang="en-US" altLang="ja-JP" b="1" u="sng" dirty="0"/>
          </a:p>
          <a:p>
            <a:pPr marL="0" indent="0">
              <a:buNone/>
            </a:pPr>
            <a:endParaRPr lang="en-US" altLang="ja-JP" b="1" u="sng" dirty="0" smtClean="0"/>
          </a:p>
          <a:p>
            <a:pPr marL="0" indent="0">
              <a:buNone/>
            </a:pPr>
            <a:endParaRPr lang="en-US" altLang="ja-JP" sz="1400" dirty="0" smtClean="0"/>
          </a:p>
          <a:p>
            <a:pPr marL="0" indent="0">
              <a:buNone/>
            </a:pPr>
            <a:endParaRPr lang="en-US" altLang="ja-JP" b="1" u="sng" dirty="0" smtClean="0"/>
          </a:p>
          <a:p>
            <a:pPr marL="0" indent="0">
              <a:buNone/>
            </a:pPr>
            <a:endParaRPr kumimoji="1" lang="ja-JP" altLang="en-US" b="1" u="sng" dirty="0"/>
          </a:p>
        </p:txBody>
      </p:sp>
      <p:pic>
        <p:nvPicPr>
          <p:cNvPr id="1026" name="Picture 2" descr="https://cdn.odigo.net/a4bddeb93652d1ad57a6b7728bab723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13" t="6608" r="4072" b="4436"/>
          <a:stretch/>
        </p:blipFill>
        <p:spPr bwMode="auto">
          <a:xfrm>
            <a:off x="6345044" y="1874517"/>
            <a:ext cx="4772722" cy="350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5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a:bodyPr>
          <a:lstStyle/>
          <a:p>
            <a:r>
              <a:rPr kumimoji="1" lang="en-US" altLang="ja-JP" sz="3600" dirty="0" smtClean="0"/>
              <a:t>TEXTBOOK RESOURCES – </a:t>
            </a:r>
            <a:r>
              <a:rPr kumimoji="1" lang="en-US" altLang="ja-JP" sz="3600" dirty="0" err="1" smtClean="0"/>
              <a:t>Genki</a:t>
            </a:r>
            <a:r>
              <a:rPr kumimoji="1" lang="en-US" altLang="ja-JP" sz="3600" dirty="0" smtClean="0"/>
              <a:t> I and II</a:t>
            </a:r>
            <a:endParaRPr kumimoji="1" lang="ja-JP" altLang="en-US" sz="3600" dirty="0"/>
          </a:p>
        </p:txBody>
      </p:sp>
      <p:sp>
        <p:nvSpPr>
          <p:cNvPr id="5" name="コンテンツ プレースホルダー 3"/>
          <p:cNvSpPr>
            <a:spLocks noGrp="1"/>
          </p:cNvSpPr>
          <p:nvPr>
            <p:ph idx="1"/>
          </p:nvPr>
        </p:nvSpPr>
        <p:spPr>
          <a:xfrm>
            <a:off x="1251678" y="1649801"/>
            <a:ext cx="4801392" cy="4865991"/>
          </a:xfrm>
        </p:spPr>
        <p:txBody>
          <a:bodyPr>
            <a:normAutofit lnSpcReduction="10000"/>
          </a:bodyPr>
          <a:lstStyle/>
          <a:p>
            <a:pPr marL="0" indent="0">
              <a:buNone/>
            </a:pPr>
            <a:r>
              <a:rPr kumimoji="1" lang="en-US" altLang="ja-JP" b="1" u="sng" dirty="0" smtClean="0"/>
              <a:t>PROS</a:t>
            </a:r>
          </a:p>
          <a:p>
            <a:r>
              <a:rPr lang="en-US" altLang="ja-JP" dirty="0" smtClean="0"/>
              <a:t>Has an accompanying workbook for practice.</a:t>
            </a:r>
          </a:p>
          <a:p>
            <a:r>
              <a:rPr lang="en-US" altLang="ja-JP" dirty="0" smtClean="0"/>
              <a:t>Fairly comprehensive for a beginner-level textbook .Should take your right to the gates of </a:t>
            </a:r>
            <a:r>
              <a:rPr lang="en-US" altLang="ja-JP" strike="sngStrike" dirty="0" smtClean="0"/>
              <a:t>Mordor</a:t>
            </a:r>
            <a:r>
              <a:rPr lang="en-US" altLang="ja-JP" dirty="0" smtClean="0"/>
              <a:t> Intermediate level Japanese. </a:t>
            </a:r>
          </a:p>
          <a:p>
            <a:r>
              <a:rPr kumimoji="1" lang="en-US" altLang="ja-JP" dirty="0" smtClean="0"/>
              <a:t>Clear and concise, eas</a:t>
            </a:r>
            <a:r>
              <a:rPr lang="en-US" altLang="ja-JP" dirty="0" smtClean="0"/>
              <a:t>y to use. </a:t>
            </a:r>
            <a:endParaRPr kumimoji="1" lang="en-US" altLang="ja-JP" dirty="0" smtClean="0"/>
          </a:p>
          <a:p>
            <a:pPr marL="0" indent="0">
              <a:buNone/>
            </a:pPr>
            <a:endParaRPr kumimoji="1" lang="en-US" altLang="ja-JP" dirty="0" smtClean="0"/>
          </a:p>
          <a:p>
            <a:pPr marL="0" indent="0">
              <a:buNone/>
            </a:pPr>
            <a:r>
              <a:rPr lang="en-US" altLang="ja-JP" b="1" u="sng" dirty="0" smtClean="0"/>
              <a:t>CONS</a:t>
            </a:r>
          </a:p>
          <a:p>
            <a:r>
              <a:rPr lang="en-US" altLang="ja-JP" dirty="0" smtClean="0"/>
              <a:t>Meant to be used alongside a teacher or classes. </a:t>
            </a:r>
          </a:p>
          <a:p>
            <a:r>
              <a:rPr lang="en-US" altLang="ja-JP" dirty="0" smtClean="0"/>
              <a:t>A little expensive</a:t>
            </a:r>
            <a:r>
              <a:rPr lang="en-US" altLang="ja-JP" dirty="0"/>
              <a:t> </a:t>
            </a:r>
            <a:r>
              <a:rPr lang="en-US" altLang="ja-JP" dirty="0" smtClean="0"/>
              <a:t>compared to others. </a:t>
            </a:r>
          </a:p>
          <a:p>
            <a:pPr marL="0" indent="0">
              <a:buNone/>
            </a:pPr>
            <a:endParaRPr lang="en-US" altLang="ja-JP" b="1" u="sng" dirty="0"/>
          </a:p>
          <a:p>
            <a:pPr marL="0" indent="0">
              <a:buNone/>
            </a:pPr>
            <a:endParaRPr lang="en-US" altLang="ja-JP" b="1" u="sng" dirty="0" smtClean="0"/>
          </a:p>
          <a:p>
            <a:pPr marL="0" indent="0">
              <a:buNone/>
            </a:pPr>
            <a:endParaRPr lang="en-US" altLang="ja-JP" sz="1400" dirty="0" smtClean="0"/>
          </a:p>
          <a:p>
            <a:pPr marL="0" indent="0">
              <a:buNone/>
            </a:pPr>
            <a:endParaRPr lang="en-US" altLang="ja-JP" b="1" u="sng" dirty="0" smtClean="0"/>
          </a:p>
          <a:p>
            <a:pPr marL="0" indent="0">
              <a:buNone/>
            </a:pPr>
            <a:endParaRPr kumimoji="1" lang="ja-JP" altLang="en-US" b="1" u="sng" dirty="0"/>
          </a:p>
        </p:txBody>
      </p:sp>
      <p:pic>
        <p:nvPicPr>
          <p:cNvPr id="2050" name="Picture 2" descr="Image result for genki i and ii"/>
          <p:cNvPicPr>
            <a:picLocks noChangeAspect="1" noChangeArrowheads="1"/>
          </p:cNvPicPr>
          <p:nvPr/>
        </p:nvPicPr>
        <p:blipFill rotWithShape="1">
          <a:blip r:embed="rId2">
            <a:extLst>
              <a:ext uri="{28A0092B-C50C-407E-A947-70E740481C1C}">
                <a14:useLocalDpi xmlns:a14="http://schemas.microsoft.com/office/drawing/2010/main" val="0"/>
              </a:ext>
            </a:extLst>
          </a:blip>
          <a:srcRect l="9157" t="7213" r="11930" b="5852"/>
          <a:stretch/>
        </p:blipFill>
        <p:spPr bwMode="auto">
          <a:xfrm>
            <a:off x="6113926" y="1874517"/>
            <a:ext cx="5336359" cy="391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035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a:bodyPr>
          <a:lstStyle/>
          <a:p>
            <a:pPr algn="ctr"/>
            <a:r>
              <a:rPr kumimoji="1" lang="en-US" altLang="ja-JP" sz="3600" dirty="0" smtClean="0"/>
              <a:t>TEXTBOOK RESOURCES – Dictionary of Basic/Intermediate/Advanced Grammar</a:t>
            </a:r>
            <a:endParaRPr kumimoji="1" lang="ja-JP" altLang="en-US" sz="3600" dirty="0"/>
          </a:p>
        </p:txBody>
      </p:sp>
      <p:pic>
        <p:nvPicPr>
          <p:cNvPr id="11" name="Picture 10" descr="https://preview.redd.it/y9js9v1euh621.jpg?width=960&amp;crop=smart&amp;auto=webp&amp;s=8ce22ca262d5ad1596cdbba415b62b522f7782a2"/>
          <p:cNvPicPr>
            <a:picLocks noChangeAspect="1" noChangeArrowheads="1"/>
          </p:cNvPicPr>
          <p:nvPr/>
        </p:nvPicPr>
        <p:blipFill rotWithShape="1">
          <a:blip r:embed="rId2">
            <a:extLst>
              <a:ext uri="{28A0092B-C50C-407E-A947-70E740481C1C}">
                <a14:useLocalDpi xmlns:a14="http://schemas.microsoft.com/office/drawing/2010/main" val="0"/>
              </a:ext>
            </a:extLst>
          </a:blip>
          <a:srcRect l="3369" t="23761" r="66033" b="19525"/>
          <a:stretch/>
        </p:blipFill>
        <p:spPr bwMode="auto">
          <a:xfrm>
            <a:off x="8762413" y="1567197"/>
            <a:ext cx="1771352" cy="2462429"/>
          </a:xfrm>
          <a:prstGeom prst="rect">
            <a:avLst/>
          </a:prstGeom>
          <a:noFill/>
          <a:extLst>
            <a:ext uri="{909E8E84-426E-40DD-AFC4-6F175D3DCCD1}">
              <a14:hiddenFill xmlns:a14="http://schemas.microsoft.com/office/drawing/2010/main">
                <a:solidFill>
                  <a:srgbClr val="FFFFFF"/>
                </a:solidFill>
              </a14:hiddenFill>
            </a:ext>
          </a:extLst>
        </p:spPr>
      </p:pic>
      <p:sp>
        <p:nvSpPr>
          <p:cNvPr id="13" name="コンテンツ プレースホルダー 3"/>
          <p:cNvSpPr>
            <a:spLocks noGrp="1"/>
          </p:cNvSpPr>
          <p:nvPr>
            <p:ph idx="1"/>
          </p:nvPr>
        </p:nvSpPr>
        <p:spPr>
          <a:xfrm>
            <a:off x="1251678" y="1874517"/>
            <a:ext cx="4376390" cy="4513404"/>
          </a:xfrm>
        </p:spPr>
        <p:txBody>
          <a:bodyPr>
            <a:normAutofit fontScale="77500" lnSpcReduction="20000"/>
          </a:bodyPr>
          <a:lstStyle/>
          <a:p>
            <a:pPr marL="0" indent="0">
              <a:buNone/>
            </a:pPr>
            <a:r>
              <a:rPr kumimoji="1" lang="en-US" altLang="ja-JP" b="1" u="sng" dirty="0" smtClean="0"/>
              <a:t>PROS</a:t>
            </a:r>
          </a:p>
          <a:p>
            <a:r>
              <a:rPr lang="en-US" altLang="ja-JP" dirty="0" smtClean="0"/>
              <a:t>In-depth and exhaustive (if you own all three)</a:t>
            </a:r>
          </a:p>
          <a:p>
            <a:r>
              <a:rPr lang="en-US" altLang="ja-JP" dirty="0" smtClean="0"/>
              <a:t>Useful for learning how to differentiate between other, similar, grammatical forms.</a:t>
            </a:r>
          </a:p>
          <a:p>
            <a:r>
              <a:rPr lang="en-US" altLang="ja-JP" dirty="0" smtClean="0"/>
              <a:t>Many example sentences, with English translations and explanations throughout.</a:t>
            </a:r>
          </a:p>
          <a:p>
            <a:pPr marL="0" indent="0">
              <a:buNone/>
            </a:pPr>
            <a:endParaRPr kumimoji="1" lang="en-US" altLang="ja-JP" dirty="0" smtClean="0"/>
          </a:p>
          <a:p>
            <a:pPr marL="0" indent="0">
              <a:buNone/>
            </a:pPr>
            <a:r>
              <a:rPr lang="en-US" altLang="ja-JP" b="1" u="sng" dirty="0" smtClean="0"/>
              <a:t>CONS</a:t>
            </a:r>
          </a:p>
          <a:p>
            <a:r>
              <a:rPr lang="en-US" altLang="ja-JP" dirty="0" smtClean="0"/>
              <a:t>A little expensive compared to other textbooks – around 4000 yen.</a:t>
            </a:r>
          </a:p>
          <a:p>
            <a:r>
              <a:rPr lang="en-US" altLang="ja-JP" dirty="0" smtClean="0"/>
              <a:t>For serious learners, owning all three is a good idea (Advanced is perhaps only needed for those studying the JLPT or more serious stuff)</a:t>
            </a:r>
          </a:p>
          <a:p>
            <a:r>
              <a:rPr lang="en-US" altLang="ja-JP" dirty="0" smtClean="0"/>
              <a:t>Not textbooks per se, but more of a reference – you’ll need other grammar resources for studying alongside this. </a:t>
            </a:r>
          </a:p>
          <a:p>
            <a:pPr marL="0" indent="0">
              <a:buNone/>
            </a:pPr>
            <a:endParaRPr lang="en-US" altLang="ja-JP" b="1" u="sng" dirty="0" smtClean="0"/>
          </a:p>
          <a:p>
            <a:pPr marL="0" indent="0">
              <a:buNone/>
            </a:pPr>
            <a:endParaRPr lang="en-US" altLang="ja-JP" b="1" u="sng" dirty="0" smtClean="0"/>
          </a:p>
          <a:p>
            <a:pPr marL="0" indent="0">
              <a:buNone/>
            </a:pPr>
            <a:endParaRPr lang="en-US" altLang="ja-JP" b="1" u="sng" dirty="0"/>
          </a:p>
          <a:p>
            <a:pPr marL="0" indent="0">
              <a:buNone/>
            </a:pPr>
            <a:endParaRPr lang="en-US" altLang="ja-JP" b="1" u="sng" dirty="0" smtClean="0"/>
          </a:p>
          <a:p>
            <a:pPr marL="0" indent="0">
              <a:buNone/>
            </a:pPr>
            <a:endParaRPr lang="en-US" altLang="ja-JP" sz="1400" dirty="0" smtClean="0"/>
          </a:p>
          <a:p>
            <a:pPr marL="0" indent="0">
              <a:buNone/>
            </a:pPr>
            <a:endParaRPr lang="en-US" altLang="ja-JP" b="1" u="sng" dirty="0" smtClean="0"/>
          </a:p>
          <a:p>
            <a:pPr marL="0" indent="0">
              <a:buNone/>
            </a:pPr>
            <a:endParaRPr kumimoji="1" lang="ja-JP" altLang="en-US" b="1" u="sng" dirty="0"/>
          </a:p>
        </p:txBody>
      </p:sp>
      <p:pic>
        <p:nvPicPr>
          <p:cNvPr id="14" name="Picture 10" descr="https://preview.redd.it/y9js9v1euh621.jpg?width=960&amp;crop=smart&amp;auto=webp&amp;s=8ce22ca262d5ad1596cdbba415b62b522f7782a2"/>
          <p:cNvPicPr>
            <a:picLocks noChangeAspect="1" noChangeArrowheads="1"/>
          </p:cNvPicPr>
          <p:nvPr/>
        </p:nvPicPr>
        <p:blipFill rotWithShape="1">
          <a:blip r:embed="rId2">
            <a:extLst>
              <a:ext uri="{28A0092B-C50C-407E-A947-70E740481C1C}">
                <a14:useLocalDpi xmlns:a14="http://schemas.microsoft.com/office/drawing/2010/main" val="0"/>
              </a:ext>
            </a:extLst>
          </a:blip>
          <a:srcRect l="33863" t="23761" r="36187" b="19525"/>
          <a:stretch/>
        </p:blipFill>
        <p:spPr bwMode="auto">
          <a:xfrm>
            <a:off x="7797156" y="4155630"/>
            <a:ext cx="1733870" cy="24624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s://preview.redd.it/y9js9v1euh621.jpg?width=960&amp;crop=smart&amp;auto=webp&amp;s=8ce22ca262d5ad1596cdbba415b62b522f7782a2"/>
          <p:cNvPicPr>
            <a:picLocks noChangeAspect="1" noChangeArrowheads="1"/>
          </p:cNvPicPr>
          <p:nvPr/>
        </p:nvPicPr>
        <p:blipFill rotWithShape="1">
          <a:blip r:embed="rId2">
            <a:extLst>
              <a:ext uri="{28A0092B-C50C-407E-A947-70E740481C1C}">
                <a14:useLocalDpi xmlns:a14="http://schemas.microsoft.com/office/drawing/2010/main" val="0"/>
              </a:ext>
            </a:extLst>
          </a:blip>
          <a:srcRect l="65034" t="24134" r="5505" b="19524"/>
          <a:stretch/>
        </p:blipFill>
        <p:spPr bwMode="auto">
          <a:xfrm>
            <a:off x="9908632" y="4131219"/>
            <a:ext cx="1733870" cy="248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527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1678" y="382385"/>
            <a:ext cx="10178322" cy="776714"/>
          </a:xfrm>
        </p:spPr>
        <p:txBody>
          <a:bodyPr>
            <a:normAutofit/>
          </a:bodyPr>
          <a:lstStyle/>
          <a:p>
            <a:r>
              <a:rPr kumimoji="1" lang="en-US" altLang="ja-JP" sz="3600" dirty="0" smtClean="0"/>
              <a:t>TEXTBOOK RESOURCES – </a:t>
            </a:r>
            <a:r>
              <a:rPr kumimoji="1" lang="en-US" altLang="ja-JP" sz="3600" dirty="0" err="1" smtClean="0"/>
              <a:t>Sou</a:t>
            </a:r>
            <a:r>
              <a:rPr kumimoji="1" lang="en-US" altLang="ja-JP" sz="3600" dirty="0" smtClean="0"/>
              <a:t> </a:t>
            </a:r>
            <a:r>
              <a:rPr kumimoji="1" lang="en-US" altLang="ja-JP" sz="3600" dirty="0" err="1" smtClean="0"/>
              <a:t>Matome</a:t>
            </a:r>
            <a:r>
              <a:rPr kumimoji="1" lang="en-US" altLang="ja-JP" sz="3600" dirty="0" smtClean="0"/>
              <a:t> Series</a:t>
            </a:r>
            <a:endParaRPr kumimoji="1" lang="ja-JP" altLang="en-US" sz="3600" dirty="0"/>
          </a:p>
        </p:txBody>
      </p:sp>
      <p:sp>
        <p:nvSpPr>
          <p:cNvPr id="4" name="コンテンツ プレースホルダー 3"/>
          <p:cNvSpPr>
            <a:spLocks noGrp="1"/>
          </p:cNvSpPr>
          <p:nvPr>
            <p:ph idx="1"/>
          </p:nvPr>
        </p:nvSpPr>
        <p:spPr>
          <a:xfrm>
            <a:off x="1251678" y="1649801"/>
            <a:ext cx="4801392" cy="4865991"/>
          </a:xfrm>
        </p:spPr>
        <p:txBody>
          <a:bodyPr>
            <a:normAutofit fontScale="77500" lnSpcReduction="20000"/>
          </a:bodyPr>
          <a:lstStyle/>
          <a:p>
            <a:pPr marL="0" indent="0">
              <a:buNone/>
            </a:pPr>
            <a:r>
              <a:rPr kumimoji="1" lang="en-US" altLang="ja-JP" b="1" u="sng" dirty="0" smtClean="0"/>
              <a:t>PROS</a:t>
            </a:r>
          </a:p>
          <a:p>
            <a:r>
              <a:rPr lang="en-US" altLang="ja-JP" dirty="0" smtClean="0"/>
              <a:t>Easy to use</a:t>
            </a:r>
          </a:p>
          <a:p>
            <a:r>
              <a:rPr lang="en-US" altLang="ja-JP" dirty="0" smtClean="0"/>
              <a:t>Simple layout</a:t>
            </a:r>
          </a:p>
          <a:p>
            <a:r>
              <a:rPr lang="en-US" altLang="ja-JP" dirty="0" smtClean="0"/>
              <a:t>English translations</a:t>
            </a:r>
          </a:p>
          <a:p>
            <a:r>
              <a:rPr lang="en-US" altLang="ja-JP" dirty="0" smtClean="0"/>
              <a:t>Good as an intro </a:t>
            </a:r>
          </a:p>
          <a:p>
            <a:r>
              <a:rPr lang="en-US" altLang="ja-JP" dirty="0" smtClean="0"/>
              <a:t>Organized into 8 week chunks, so easy to keep to a schedule </a:t>
            </a:r>
            <a:endParaRPr lang="en-US" altLang="ja-JP" dirty="0"/>
          </a:p>
          <a:p>
            <a:pPr marL="0" indent="0">
              <a:buNone/>
            </a:pPr>
            <a:endParaRPr kumimoji="1" lang="en-US" altLang="ja-JP" dirty="0" smtClean="0"/>
          </a:p>
          <a:p>
            <a:pPr marL="0" indent="0">
              <a:buNone/>
            </a:pPr>
            <a:r>
              <a:rPr lang="en-US" altLang="ja-JP" b="1" u="sng" dirty="0" smtClean="0"/>
              <a:t>CONS</a:t>
            </a:r>
          </a:p>
          <a:p>
            <a:r>
              <a:rPr lang="en-US" altLang="ja-JP" dirty="0" smtClean="0"/>
              <a:t>A little too simplistic, especially for advanced learners</a:t>
            </a:r>
          </a:p>
          <a:p>
            <a:r>
              <a:rPr lang="en-US" altLang="ja-JP" dirty="0" smtClean="0"/>
              <a:t>Needs to be backed up with other resources. Often need to look stuff up elsewhere to get a firmer grasp on things.</a:t>
            </a:r>
          </a:p>
          <a:p>
            <a:pPr marL="0" indent="0">
              <a:buNone/>
            </a:pPr>
            <a:endParaRPr lang="en-US" altLang="ja-JP" b="1" u="sng" dirty="0"/>
          </a:p>
          <a:p>
            <a:pPr marL="0" indent="0">
              <a:buNone/>
            </a:pPr>
            <a:r>
              <a:rPr lang="en-US" altLang="ja-JP" sz="1400" dirty="0"/>
              <a:t>*N.B. N3-N1 has individual textbooks for grammar, listening, kanji etc. whereas N4 and 5 is just one collective volume </a:t>
            </a:r>
          </a:p>
          <a:p>
            <a:pPr marL="0" indent="0">
              <a:buNone/>
            </a:pPr>
            <a:endParaRPr lang="en-US" altLang="ja-JP" sz="1400" dirty="0" smtClean="0"/>
          </a:p>
        </p:txBody>
      </p:sp>
      <p:pic>
        <p:nvPicPr>
          <p:cNvPr id="1028" name="Picture 4" descr="Image result for sou-matome"/>
          <p:cNvPicPr>
            <a:picLocks noChangeAspect="1" noChangeArrowheads="1"/>
          </p:cNvPicPr>
          <p:nvPr/>
        </p:nvPicPr>
        <p:blipFill rotWithShape="1">
          <a:blip r:embed="rId3">
            <a:extLst>
              <a:ext uri="{28A0092B-C50C-407E-A947-70E740481C1C}">
                <a14:useLocalDpi xmlns:a14="http://schemas.microsoft.com/office/drawing/2010/main" val="0"/>
              </a:ext>
            </a:extLst>
          </a:blip>
          <a:srcRect l="5814" r="4441" b="25873"/>
          <a:stretch/>
        </p:blipFill>
        <p:spPr bwMode="auto">
          <a:xfrm>
            <a:off x="7186116" y="3554569"/>
            <a:ext cx="3681803" cy="29612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ou matome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935" y="1032044"/>
            <a:ext cx="2925294" cy="237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99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a:bodyPr>
          <a:lstStyle/>
          <a:p>
            <a:r>
              <a:rPr kumimoji="1" lang="en-US" altLang="ja-JP" sz="3600" dirty="0" smtClean="0"/>
              <a:t>TEXTBOOK RESOURCES – </a:t>
            </a:r>
            <a:r>
              <a:rPr kumimoji="1" lang="en-US" altLang="ja-JP" sz="3600" dirty="0" err="1" smtClean="0"/>
              <a:t>Kanzen</a:t>
            </a:r>
            <a:r>
              <a:rPr kumimoji="1" lang="en-US" altLang="ja-JP" sz="3600" dirty="0" smtClean="0"/>
              <a:t> Master Series</a:t>
            </a:r>
            <a:endParaRPr kumimoji="1" lang="ja-JP" altLang="en-US" sz="3600" dirty="0"/>
          </a:p>
        </p:txBody>
      </p:sp>
      <p:sp>
        <p:nvSpPr>
          <p:cNvPr id="7" name="コンテンツ プレースホルダー 3"/>
          <p:cNvSpPr>
            <a:spLocks noGrp="1"/>
          </p:cNvSpPr>
          <p:nvPr>
            <p:ph idx="1"/>
          </p:nvPr>
        </p:nvSpPr>
        <p:spPr>
          <a:xfrm>
            <a:off x="1251678" y="1376318"/>
            <a:ext cx="4376390" cy="5868049"/>
          </a:xfrm>
        </p:spPr>
        <p:txBody>
          <a:bodyPr>
            <a:normAutofit fontScale="70000" lnSpcReduction="20000"/>
          </a:bodyPr>
          <a:lstStyle/>
          <a:p>
            <a:pPr marL="0" indent="0">
              <a:buNone/>
            </a:pPr>
            <a:r>
              <a:rPr kumimoji="1" lang="en-US" altLang="ja-JP" b="1" u="sng" dirty="0" smtClean="0"/>
              <a:t>PROS</a:t>
            </a:r>
          </a:p>
          <a:p>
            <a:r>
              <a:rPr lang="en-US" altLang="ja-JP" dirty="0" smtClean="0"/>
              <a:t>All in Japanese, so no using English as a crutch. Helps with general reading speed and kanji ability too. </a:t>
            </a:r>
          </a:p>
          <a:p>
            <a:r>
              <a:rPr lang="en-US" altLang="ja-JP" dirty="0" smtClean="0"/>
              <a:t>Japanese grammar explanations in Japanese, to aid understanding</a:t>
            </a:r>
          </a:p>
          <a:p>
            <a:r>
              <a:rPr lang="en-US" altLang="ja-JP" dirty="0" smtClean="0"/>
              <a:t>Tells you when to use – and when not to use – grammar points, rather than just translating or explaining the English meaning. </a:t>
            </a:r>
          </a:p>
          <a:p>
            <a:endParaRPr lang="en-US" altLang="ja-JP" dirty="0" smtClean="0"/>
          </a:p>
          <a:p>
            <a:pPr marL="0" indent="0">
              <a:buNone/>
            </a:pPr>
            <a:endParaRPr kumimoji="1" lang="en-US" altLang="ja-JP" dirty="0" smtClean="0"/>
          </a:p>
          <a:p>
            <a:pPr marL="0" indent="0">
              <a:buNone/>
            </a:pPr>
            <a:r>
              <a:rPr lang="en-US" altLang="ja-JP" b="1" u="sng" dirty="0" smtClean="0"/>
              <a:t>CONS</a:t>
            </a:r>
          </a:p>
          <a:p>
            <a:r>
              <a:rPr lang="en-US" altLang="ja-JP" dirty="0" smtClean="0"/>
              <a:t>All Japanese, so a higher barrier to entry than </a:t>
            </a:r>
            <a:r>
              <a:rPr lang="en-US" altLang="ja-JP" dirty="0" err="1" smtClean="0"/>
              <a:t>Sou</a:t>
            </a:r>
            <a:r>
              <a:rPr lang="en-US" altLang="ja-JP" dirty="0" smtClean="0"/>
              <a:t> </a:t>
            </a:r>
            <a:r>
              <a:rPr lang="en-US" altLang="ja-JP" dirty="0" err="1" smtClean="0"/>
              <a:t>Matome</a:t>
            </a:r>
            <a:r>
              <a:rPr lang="en-US" altLang="ja-JP" dirty="0" smtClean="0"/>
              <a:t>. </a:t>
            </a:r>
          </a:p>
          <a:p>
            <a:r>
              <a:rPr lang="en-US" altLang="ja-JP" dirty="0" smtClean="0"/>
              <a:t>Reading ability needs to be a bit higher than other textbooks. </a:t>
            </a:r>
          </a:p>
          <a:p>
            <a:r>
              <a:rPr lang="en-US" altLang="ja-JP" dirty="0" smtClean="0"/>
              <a:t>Not as beginner-friendly in terms of layout and graphics compared to others. </a:t>
            </a:r>
            <a:r>
              <a:rPr lang="en-US" altLang="ja-JP" dirty="0"/>
              <a:t> </a:t>
            </a:r>
            <a:r>
              <a:rPr lang="en-US" altLang="ja-JP" dirty="0" smtClean="0"/>
              <a:t>Pretty dry and “</a:t>
            </a:r>
            <a:r>
              <a:rPr lang="en-US" altLang="ja-JP" dirty="0" err="1" smtClean="0"/>
              <a:t>textbooky</a:t>
            </a:r>
            <a:r>
              <a:rPr lang="en-US" altLang="ja-JP" dirty="0" smtClean="0"/>
              <a:t>”.</a:t>
            </a:r>
          </a:p>
          <a:p>
            <a:endParaRPr lang="en-US" altLang="ja-JP" dirty="0"/>
          </a:p>
          <a:p>
            <a:r>
              <a:rPr lang="en-US" altLang="ja-JP" dirty="0"/>
              <a:t>*N.B. </a:t>
            </a:r>
            <a:r>
              <a:rPr lang="en-US" altLang="ja-JP" dirty="0" smtClean="0"/>
              <a:t>Only available for N4 and onwards. N4 seems to have some English. </a:t>
            </a:r>
          </a:p>
          <a:p>
            <a:pPr marL="0" indent="0">
              <a:buNone/>
            </a:pPr>
            <a:endParaRPr lang="en-US" altLang="ja-JP" b="1" u="sng" dirty="0" smtClean="0"/>
          </a:p>
          <a:p>
            <a:pPr marL="0" indent="0">
              <a:buNone/>
            </a:pPr>
            <a:endParaRPr lang="en-US" altLang="ja-JP" b="1" u="sng" dirty="0" smtClean="0"/>
          </a:p>
          <a:p>
            <a:pPr marL="0" indent="0">
              <a:buNone/>
            </a:pPr>
            <a:endParaRPr lang="en-US" altLang="ja-JP" b="1" u="sng" dirty="0"/>
          </a:p>
          <a:p>
            <a:pPr marL="0" indent="0">
              <a:buNone/>
            </a:pPr>
            <a:endParaRPr lang="en-US" altLang="ja-JP" b="1" u="sng" dirty="0" smtClean="0"/>
          </a:p>
          <a:p>
            <a:pPr marL="0" indent="0">
              <a:buNone/>
            </a:pPr>
            <a:endParaRPr lang="en-US" altLang="ja-JP" sz="1400" dirty="0" smtClean="0"/>
          </a:p>
          <a:p>
            <a:pPr marL="0" indent="0">
              <a:buNone/>
            </a:pPr>
            <a:endParaRPr lang="en-US" altLang="ja-JP" b="1" u="sng" dirty="0" smtClean="0"/>
          </a:p>
          <a:p>
            <a:pPr marL="0" indent="0">
              <a:buNone/>
            </a:pPr>
            <a:endParaRPr kumimoji="1" lang="ja-JP" altLang="en-US" b="1" u="sng" dirty="0"/>
          </a:p>
        </p:txBody>
      </p:sp>
      <p:pic>
        <p:nvPicPr>
          <p:cNvPr id="5132" name="Picture 1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197" y="989951"/>
            <a:ext cx="4441742" cy="3805997"/>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kanzen m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855" y="4159941"/>
            <a:ext cx="4416425" cy="248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719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My </a:t>
            </a:r>
            <a:r>
              <a:rPr kumimoji="1" lang="en-US" altLang="ja-JP" dirty="0" smtClean="0"/>
              <a:t>Situation</a:t>
            </a:r>
            <a:br>
              <a:rPr kumimoji="1" lang="en-US" altLang="ja-JP" dirty="0" smtClean="0"/>
            </a:br>
            <a:r>
              <a:rPr kumimoji="1" lang="en-US" altLang="ja-JP" dirty="0" smtClean="0"/>
              <a:t/>
            </a:r>
            <a:br>
              <a:rPr kumimoji="1" lang="en-US" altLang="ja-JP" dirty="0" smtClean="0"/>
            </a:br>
            <a:r>
              <a:rPr kumimoji="1" lang="en-US" altLang="ja-JP" dirty="0" smtClean="0"/>
              <a:t> THEN				Now</a:t>
            </a:r>
            <a:endParaRPr kumimoji="1" lang="ja-JP" altLang="en-US" dirty="0"/>
          </a:p>
        </p:txBody>
      </p:sp>
      <p:sp>
        <p:nvSpPr>
          <p:cNvPr id="3" name="コンテンツ プレースホルダー 2"/>
          <p:cNvSpPr>
            <a:spLocks noGrp="1"/>
          </p:cNvSpPr>
          <p:nvPr>
            <p:ph idx="1"/>
          </p:nvPr>
        </p:nvSpPr>
        <p:spPr>
          <a:xfrm>
            <a:off x="1251678" y="2691429"/>
            <a:ext cx="4801392" cy="3593591"/>
          </a:xfrm>
        </p:spPr>
        <p:txBody>
          <a:bodyPr>
            <a:normAutofit/>
          </a:bodyPr>
          <a:lstStyle/>
          <a:p>
            <a:r>
              <a:rPr kumimoji="1" lang="en-US" altLang="ja-JP" dirty="0" smtClean="0"/>
              <a:t>An idiot</a:t>
            </a:r>
          </a:p>
          <a:p>
            <a:r>
              <a:rPr kumimoji="1" lang="en-US" altLang="ja-JP" dirty="0" smtClean="0"/>
              <a:t>Never formally studied Japanese</a:t>
            </a:r>
          </a:p>
          <a:p>
            <a:r>
              <a:rPr lang="en-US" altLang="ja-JP" dirty="0" smtClean="0"/>
              <a:t>Started when I found out I was on JET. </a:t>
            </a:r>
          </a:p>
          <a:p>
            <a:r>
              <a:rPr lang="en-US" altLang="ja-JP" dirty="0" smtClean="0"/>
              <a:t>Did the basics before coming here – katakana and hiragana</a:t>
            </a:r>
          </a:p>
          <a:p>
            <a:r>
              <a:rPr lang="en-US" altLang="ja-JP" dirty="0" smtClean="0"/>
              <a:t>Knew very basic kanji, grammar and </a:t>
            </a:r>
            <a:r>
              <a:rPr lang="en-US" altLang="ja-JP" dirty="0" smtClean="0"/>
              <a:t>vocab, possibly enough </a:t>
            </a:r>
            <a:r>
              <a:rPr lang="en-US" altLang="ja-JP" dirty="0" smtClean="0"/>
              <a:t>to pass JLPT N5</a:t>
            </a:r>
          </a:p>
          <a:p>
            <a:r>
              <a:rPr lang="en-US" altLang="ja-JP" dirty="0" smtClean="0"/>
              <a:t>Came to </a:t>
            </a:r>
            <a:r>
              <a:rPr lang="en-US" altLang="ja-JP" dirty="0" smtClean="0"/>
              <a:t>Japan, realized </a:t>
            </a:r>
            <a:r>
              <a:rPr lang="en-US" altLang="ja-JP" dirty="0" smtClean="0"/>
              <a:t>I couldn’t understand a </a:t>
            </a:r>
            <a:r>
              <a:rPr lang="en-US" altLang="ja-JP" dirty="0" smtClean="0"/>
              <a:t>word </a:t>
            </a:r>
            <a:r>
              <a:rPr lang="en-US" altLang="ja-JP" dirty="0" smtClean="0"/>
              <a:t>anyone was saying. </a:t>
            </a:r>
          </a:p>
        </p:txBody>
      </p:sp>
      <p:sp>
        <p:nvSpPr>
          <p:cNvPr id="4" name="コンテンツ プレースホルダー 2"/>
          <p:cNvSpPr txBox="1">
            <a:spLocks/>
          </p:cNvSpPr>
          <p:nvPr/>
        </p:nvSpPr>
        <p:spPr>
          <a:xfrm>
            <a:off x="5920270" y="2691429"/>
            <a:ext cx="5509730" cy="35935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r>
              <a:rPr lang="en-US" altLang="ja-JP" dirty="0" smtClean="0"/>
              <a:t>A genius</a:t>
            </a:r>
          </a:p>
          <a:p>
            <a:r>
              <a:rPr lang="en-US" altLang="ja-JP" dirty="0" smtClean="0"/>
              <a:t>Now at N2 level, took N1 in December. </a:t>
            </a:r>
          </a:p>
          <a:p>
            <a:r>
              <a:rPr lang="en-US" altLang="ja-JP" dirty="0" smtClean="0"/>
              <a:t>Can read native-level stuff, albeit looking up some words and not always particularly fast</a:t>
            </a:r>
          </a:p>
          <a:p>
            <a:r>
              <a:rPr lang="en-US" altLang="ja-JP" dirty="0" smtClean="0"/>
              <a:t>Reading and kanji skills are strong; speaking and listening are weakest.</a:t>
            </a:r>
          </a:p>
          <a:p>
            <a:r>
              <a:rPr lang="en-US" altLang="ja-JP" dirty="0" smtClean="0"/>
              <a:t>Still have problems with speaking due to not practicing enough </a:t>
            </a:r>
          </a:p>
          <a:p>
            <a:r>
              <a:rPr lang="en-US" altLang="ja-JP" dirty="0" smtClean="0"/>
              <a:t>Listening has developed organically due to living here, but I’m not strict enough with listening study. </a:t>
            </a:r>
            <a:endParaRPr lang="ja-JP" altLang="en-US" dirty="0"/>
          </a:p>
        </p:txBody>
      </p:sp>
    </p:spTree>
    <p:extLst>
      <p:ext uri="{BB962C8B-B14F-4D97-AF65-F5344CB8AC3E}">
        <p14:creationId xmlns:p14="http://schemas.microsoft.com/office/powerpoint/2010/main" val="1284684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Internet Resources</a:t>
            </a:r>
            <a:endParaRPr kumimoji="1" lang="ja-JP" altLang="en-US" dirty="0"/>
          </a:p>
        </p:txBody>
      </p:sp>
      <p:sp>
        <p:nvSpPr>
          <p:cNvPr id="13" name="コンテンツ プレースホルダー 12"/>
          <p:cNvSpPr>
            <a:spLocks noGrp="1"/>
          </p:cNvSpPr>
          <p:nvPr>
            <p:ph idx="1"/>
          </p:nvPr>
        </p:nvSpPr>
        <p:spPr>
          <a:xfrm>
            <a:off x="1019858" y="1777286"/>
            <a:ext cx="10178322" cy="4726546"/>
          </a:xfrm>
        </p:spPr>
        <p:txBody>
          <a:bodyPr>
            <a:normAutofit/>
          </a:bodyPr>
          <a:lstStyle/>
          <a:p>
            <a:r>
              <a:rPr kumimoji="1" lang="en-US" altLang="ja-JP" sz="2100" dirty="0" smtClean="0"/>
              <a:t>Jisho.org </a:t>
            </a:r>
            <a:r>
              <a:rPr lang="en-US" altLang="ja-JP" sz="1500" dirty="0" smtClean="0">
                <a:hlinkClick r:id="rId2"/>
              </a:rPr>
              <a:t>https</a:t>
            </a:r>
            <a:r>
              <a:rPr lang="en-US" altLang="ja-JP" sz="1500" dirty="0">
                <a:hlinkClick r:id="rId2"/>
              </a:rPr>
              <a:t>://jisho.org</a:t>
            </a:r>
            <a:r>
              <a:rPr lang="en-US" altLang="ja-JP" sz="1500" dirty="0" smtClean="0">
                <a:hlinkClick r:id="rId2"/>
              </a:rPr>
              <a:t>/</a:t>
            </a:r>
            <a:endParaRPr lang="en-US" altLang="ja-JP" sz="1500" dirty="0" smtClean="0"/>
          </a:p>
          <a:p>
            <a:pPr marL="0" indent="0">
              <a:buNone/>
            </a:pPr>
            <a:r>
              <a:rPr lang="en-US" altLang="ja-JP" sz="1600" dirty="0" smtClean="0"/>
              <a:t>   My go-to online dictionary. Easy to use and clearly presented. Has a variety of different functions, for example, searching for all words containing a certain kanji, searching by JLPT level, drawing an unknown kanji etc.</a:t>
            </a:r>
            <a:endParaRPr kumimoji="1" lang="en-US" altLang="ja-JP" sz="1600" dirty="0" smtClean="0"/>
          </a:p>
          <a:p>
            <a:r>
              <a:rPr lang="en-US" altLang="ja-JP" sz="2100" dirty="0" smtClean="0"/>
              <a:t>Goo</a:t>
            </a:r>
            <a:r>
              <a:rPr lang="en-US" altLang="ja-JP" dirty="0" smtClean="0"/>
              <a:t> </a:t>
            </a:r>
            <a:r>
              <a:rPr lang="en-US" altLang="ja-JP" sz="1500" dirty="0">
                <a:hlinkClick r:id="rId3"/>
              </a:rPr>
              <a:t>https://</a:t>
            </a:r>
            <a:r>
              <a:rPr lang="en-US" altLang="ja-JP" sz="1500" dirty="0" smtClean="0">
                <a:hlinkClick r:id="rId3"/>
              </a:rPr>
              <a:t>dictionary.goo.ne.jp/</a:t>
            </a:r>
            <a:endParaRPr lang="en-US" altLang="ja-JP" sz="1500" dirty="0"/>
          </a:p>
          <a:p>
            <a:pPr marL="0" indent="0">
              <a:buNone/>
            </a:pPr>
            <a:r>
              <a:rPr lang="en-US" altLang="ja-JP" sz="1500" dirty="0" smtClean="0"/>
              <a:t>  Just starting using this. It’s not as clear as </a:t>
            </a:r>
            <a:r>
              <a:rPr lang="en-US" altLang="ja-JP" sz="1500" dirty="0" err="1" smtClean="0"/>
              <a:t>Jisho</a:t>
            </a:r>
            <a:r>
              <a:rPr lang="en-US" altLang="ja-JP" sz="1500" dirty="0" smtClean="0"/>
              <a:t> but is arguably better for advanced learners due to providing Japanese-Japanese definitions</a:t>
            </a:r>
            <a:r>
              <a:rPr lang="en-US" altLang="ja-JP" sz="1500" dirty="0" smtClean="0"/>
              <a:t>. You want to use as little English as possible as you get better/quicker at reading and using Japanese.</a:t>
            </a:r>
            <a:endParaRPr lang="en-US" altLang="ja-JP" sz="1500" dirty="0" smtClean="0"/>
          </a:p>
          <a:p>
            <a:pPr marL="0" indent="0">
              <a:buNone/>
            </a:pPr>
            <a:endParaRPr lang="en-US" altLang="ja-JP" sz="1600" dirty="0" smtClean="0"/>
          </a:p>
          <a:p>
            <a:r>
              <a:rPr lang="en-US" altLang="ja-JP" sz="2100" dirty="0"/>
              <a:t>Reddit</a:t>
            </a:r>
            <a:r>
              <a:rPr lang="en-US" altLang="ja-JP" dirty="0"/>
              <a:t> </a:t>
            </a:r>
            <a:r>
              <a:rPr lang="en-US" altLang="ja-JP" sz="1500" dirty="0">
                <a:hlinkClick r:id="rId4"/>
              </a:rPr>
              <a:t>https://www.reddit.com/r/LearnJapanese</a:t>
            </a:r>
            <a:r>
              <a:rPr lang="en-US" altLang="ja-JP" sz="1500" dirty="0" smtClean="0">
                <a:hlinkClick r:id="rId4"/>
              </a:rPr>
              <a:t>/</a:t>
            </a:r>
            <a:r>
              <a:rPr lang="en-US" altLang="ja-JP" sz="1500" dirty="0" smtClean="0"/>
              <a:t> (and other related </a:t>
            </a:r>
            <a:r>
              <a:rPr lang="en-US" altLang="ja-JP" sz="1500" dirty="0" err="1" smtClean="0"/>
              <a:t>subreddits</a:t>
            </a:r>
            <a:r>
              <a:rPr lang="en-US" altLang="ja-JP" sz="1500" dirty="0" smtClean="0"/>
              <a:t>)</a:t>
            </a:r>
          </a:p>
          <a:p>
            <a:pPr marL="0" indent="0">
              <a:buNone/>
            </a:pPr>
            <a:r>
              <a:rPr lang="en-US" altLang="ja-JP" sz="1500" dirty="0"/>
              <a:t> </a:t>
            </a:r>
            <a:r>
              <a:rPr lang="en-US" altLang="ja-JP" sz="1500" dirty="0" smtClean="0"/>
              <a:t> Useful to browse for five mins each day. Usefulness often depends on what other users post, but you can also ask questions of your own and get an answer.  There’s also a Starter’s Guide with some helpful advice.</a:t>
            </a:r>
          </a:p>
          <a:p>
            <a:pPr marL="0" indent="0">
              <a:buNone/>
            </a:pPr>
            <a:endParaRPr kumimoji="1" lang="en-US" altLang="ja-JP" sz="1500" dirty="0" smtClean="0"/>
          </a:p>
          <a:p>
            <a:r>
              <a:rPr lang="en-US" altLang="ja-JP" sz="2100" dirty="0" smtClean="0"/>
              <a:t>Japanese </a:t>
            </a:r>
            <a:r>
              <a:rPr lang="en-US" altLang="ja-JP" sz="2100" dirty="0"/>
              <a:t>Stack Exchange </a:t>
            </a:r>
            <a:r>
              <a:rPr lang="en-US" altLang="ja-JP" dirty="0">
                <a:hlinkClick r:id="rId5"/>
              </a:rPr>
              <a:t>https://japanese.stackexchange.com</a:t>
            </a:r>
            <a:r>
              <a:rPr lang="en-US" altLang="ja-JP" dirty="0" smtClean="0">
                <a:hlinkClick r:id="rId5"/>
              </a:rPr>
              <a:t>/</a:t>
            </a:r>
            <a:endParaRPr lang="en-US" altLang="ja-JP" dirty="0" smtClean="0"/>
          </a:p>
          <a:p>
            <a:pPr marL="0" indent="0">
              <a:buNone/>
            </a:pPr>
            <a:r>
              <a:rPr lang="en-US" altLang="ja-JP" sz="1500" dirty="0" smtClean="0"/>
              <a:t>  Similar to </a:t>
            </a:r>
            <a:r>
              <a:rPr lang="en-US" altLang="ja-JP" sz="1500" dirty="0" err="1" smtClean="0"/>
              <a:t>reddit</a:t>
            </a:r>
            <a:r>
              <a:rPr lang="en-US" altLang="ja-JP" sz="1500" dirty="0" smtClean="0"/>
              <a:t>, though a bit more study-orientated.  Any time you have a question you should ask it here. </a:t>
            </a:r>
          </a:p>
          <a:p>
            <a:endParaRPr lang="en-US" altLang="ja-JP" dirty="0" smtClean="0"/>
          </a:p>
        </p:txBody>
      </p:sp>
    </p:spTree>
    <p:extLst>
      <p:ext uri="{BB962C8B-B14F-4D97-AF65-F5344CB8AC3E}">
        <p14:creationId xmlns:p14="http://schemas.microsoft.com/office/powerpoint/2010/main" val="3303732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51678" y="1532586"/>
            <a:ext cx="10178322" cy="5215943"/>
          </a:xfrm>
        </p:spPr>
        <p:txBody>
          <a:bodyPr>
            <a:normAutofit/>
          </a:bodyPr>
          <a:lstStyle/>
          <a:p>
            <a:r>
              <a:rPr lang="en-US" altLang="ja-JP" dirty="0" err="1" smtClean="0"/>
              <a:t>Anki</a:t>
            </a:r>
            <a:r>
              <a:rPr lang="en-US" altLang="ja-JP" dirty="0" smtClean="0"/>
              <a:t>/SRS</a:t>
            </a:r>
          </a:p>
          <a:p>
            <a:pPr marL="0" indent="0">
              <a:buNone/>
            </a:pPr>
            <a:r>
              <a:rPr lang="en-US" altLang="ja-JP" dirty="0"/>
              <a:t> </a:t>
            </a:r>
            <a:r>
              <a:rPr lang="en-US" altLang="ja-JP" dirty="0" smtClean="0"/>
              <a:t> </a:t>
            </a:r>
            <a:r>
              <a:rPr lang="en-US" altLang="ja-JP" sz="1500" dirty="0" smtClean="0"/>
              <a:t>As previously mentioned, it’s also a phone app, a desktop app and a website. </a:t>
            </a:r>
            <a:endParaRPr lang="en-US" altLang="ja-JP" dirty="0" smtClean="0"/>
          </a:p>
          <a:p>
            <a:r>
              <a:rPr lang="en-US" altLang="ja-JP" dirty="0" err="1" smtClean="0"/>
              <a:t>iTalki</a:t>
            </a:r>
            <a:r>
              <a:rPr lang="en-US" altLang="ja-JP" dirty="0"/>
              <a:t> </a:t>
            </a:r>
            <a:r>
              <a:rPr lang="en-US" altLang="ja-JP" sz="1500" dirty="0">
                <a:hlinkClick r:id="rId2"/>
              </a:rPr>
              <a:t>https://</a:t>
            </a:r>
            <a:r>
              <a:rPr lang="en-US" altLang="ja-JP" sz="1500" dirty="0" smtClean="0">
                <a:hlinkClick r:id="rId2"/>
              </a:rPr>
              <a:t>www.italki.com/home</a:t>
            </a:r>
            <a:endParaRPr lang="en-US" altLang="ja-JP" sz="1500" dirty="0" smtClean="0"/>
          </a:p>
          <a:p>
            <a:pPr marL="0" indent="0">
              <a:buNone/>
            </a:pPr>
            <a:r>
              <a:rPr lang="en-US" altLang="ja-JP" dirty="0"/>
              <a:t> </a:t>
            </a:r>
            <a:r>
              <a:rPr lang="en-US" altLang="ja-JP" dirty="0" smtClean="0"/>
              <a:t> </a:t>
            </a:r>
            <a:r>
              <a:rPr lang="en-US" altLang="ja-JP" sz="1500" dirty="0" smtClean="0"/>
              <a:t>This is cheating a little as it’s not really self-study, but online lessons with a teacher. </a:t>
            </a:r>
            <a:endParaRPr lang="en-US" altLang="ja-JP" dirty="0"/>
          </a:p>
          <a:p>
            <a:r>
              <a:rPr lang="en-US" altLang="ja-JP" dirty="0"/>
              <a:t>NHK Easy </a:t>
            </a:r>
            <a:r>
              <a:rPr lang="en-US" altLang="ja-JP" sz="1500" dirty="0">
                <a:hlinkClick r:id="rId3"/>
              </a:rPr>
              <a:t>https://www3.nhk.or.jp/news/easy</a:t>
            </a:r>
            <a:r>
              <a:rPr lang="en-US" altLang="ja-JP" sz="1500" dirty="0" smtClean="0">
                <a:hlinkClick r:id="rId3"/>
              </a:rPr>
              <a:t>/</a:t>
            </a:r>
            <a:endParaRPr lang="en-US" altLang="ja-JP" sz="1500" dirty="0" smtClean="0"/>
          </a:p>
          <a:p>
            <a:pPr marL="0" indent="0">
              <a:buNone/>
            </a:pPr>
            <a:r>
              <a:rPr lang="en-US" altLang="ja-JP" sz="1500" dirty="0"/>
              <a:t> </a:t>
            </a:r>
            <a:r>
              <a:rPr lang="en-US" altLang="ja-JP" sz="1500" dirty="0" smtClean="0"/>
              <a:t> Useful for advanced beginners up to intermediate (JLPT N4 and N3). These are news articles, but skewed towards simpler Japanese.  You get furigana above the kanji, you get names of people, companies or places highlighted  to make them easier to discern and you get definitions of tricky words. You can also listen to the article being read, as well as being able to turn off the furigana to make it more of a challenge. My approach when I started reading articles was to focus on </a:t>
            </a:r>
            <a:r>
              <a:rPr lang="en-US" altLang="ja-JP" sz="1500" dirty="0" smtClean="0"/>
              <a:t>international </a:t>
            </a:r>
            <a:r>
              <a:rPr lang="en-US" altLang="ja-JP" sz="1500" dirty="0" smtClean="0"/>
              <a:t>news I was already aware of </a:t>
            </a:r>
            <a:r>
              <a:rPr lang="en-US" altLang="ja-JP" sz="1500" dirty="0" smtClean="0"/>
              <a:t>in </a:t>
            </a:r>
            <a:r>
              <a:rPr lang="en-US" altLang="ja-JP" sz="1500" dirty="0" smtClean="0"/>
              <a:t>English. This helped with reading speed and figuring out what new words could mean. </a:t>
            </a:r>
          </a:p>
          <a:p>
            <a:r>
              <a:rPr lang="en-US" altLang="ja-JP" dirty="0"/>
              <a:t>NHK </a:t>
            </a:r>
            <a:r>
              <a:rPr lang="en-US" altLang="ja-JP" sz="1500" dirty="0">
                <a:hlinkClick r:id="rId4"/>
              </a:rPr>
              <a:t>https://www3.nhk.or.jp/news</a:t>
            </a:r>
            <a:r>
              <a:rPr lang="en-US" altLang="ja-JP" sz="1500" dirty="0" smtClean="0">
                <a:hlinkClick r:id="rId4"/>
              </a:rPr>
              <a:t>/</a:t>
            </a:r>
            <a:endParaRPr lang="en-US" altLang="ja-JP" sz="1500" dirty="0" smtClean="0"/>
          </a:p>
          <a:p>
            <a:pPr marL="0" indent="0">
              <a:buNone/>
            </a:pPr>
            <a:r>
              <a:rPr lang="en-US" altLang="ja-JP" dirty="0"/>
              <a:t> </a:t>
            </a:r>
            <a:r>
              <a:rPr lang="en-US" altLang="ja-JP" sz="1500" dirty="0" smtClean="0"/>
              <a:t> The “proper” version of the news. When it’s time for big school.  Often accompanied by a video of the news in question with a voice over, so you can study the article and then practice listening.  I find the articles here easier to read than a newspaper, with the added benefit of being able to easily look stuff up online. </a:t>
            </a:r>
            <a:endParaRPr lang="en-US" altLang="ja-JP" sz="1500" dirty="0" smtClean="0"/>
          </a:p>
          <a:p>
            <a:endParaRPr lang="en-US" altLang="ja-JP" dirty="0" smtClean="0"/>
          </a:p>
          <a:p>
            <a:endParaRPr lang="en-US" altLang="ja-JP" dirty="0"/>
          </a:p>
          <a:p>
            <a:endParaRPr kumimoji="1" lang="ja-JP" altLang="en-US" dirty="0"/>
          </a:p>
        </p:txBody>
      </p:sp>
      <p:sp>
        <p:nvSpPr>
          <p:cNvPr id="4" name="タイトル 1"/>
          <p:cNvSpPr>
            <a:spLocks noGrp="1"/>
          </p:cNvSpPr>
          <p:nvPr>
            <p:ph type="title"/>
          </p:nvPr>
        </p:nvSpPr>
        <p:spPr/>
        <p:txBody>
          <a:bodyPr/>
          <a:lstStyle/>
          <a:p>
            <a:r>
              <a:rPr kumimoji="1" lang="en-US" altLang="ja-JP" dirty="0" smtClean="0"/>
              <a:t>Internet Resources </a:t>
            </a:r>
            <a:r>
              <a:rPr kumimoji="1" lang="en-US" altLang="ja-JP" sz="1800" dirty="0" smtClean="0"/>
              <a:t>cont.</a:t>
            </a:r>
            <a:endParaRPr kumimoji="1" lang="ja-JP" altLang="en-US" sz="1800" dirty="0"/>
          </a:p>
        </p:txBody>
      </p:sp>
      <p:pic>
        <p:nvPicPr>
          <p:cNvPr id="2" name="図 1"/>
          <p:cNvPicPr>
            <a:picLocks noChangeAspect="1"/>
          </p:cNvPicPr>
          <p:nvPr/>
        </p:nvPicPr>
        <p:blipFill>
          <a:blip r:embed="rId5"/>
          <a:stretch>
            <a:fillRect/>
          </a:stretch>
        </p:blipFill>
        <p:spPr>
          <a:xfrm>
            <a:off x="8757634" y="202080"/>
            <a:ext cx="2859108" cy="3058937"/>
          </a:xfrm>
          <a:prstGeom prst="rect">
            <a:avLst/>
          </a:prstGeom>
        </p:spPr>
      </p:pic>
    </p:spTree>
    <p:extLst>
      <p:ext uri="{BB962C8B-B14F-4D97-AF65-F5344CB8AC3E}">
        <p14:creationId xmlns:p14="http://schemas.microsoft.com/office/powerpoint/2010/main" val="1658658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51678" y="1751527"/>
            <a:ext cx="10178322" cy="4790941"/>
          </a:xfrm>
        </p:spPr>
        <p:txBody>
          <a:bodyPr>
            <a:normAutofit fontScale="62500" lnSpcReduction="20000"/>
          </a:bodyPr>
          <a:lstStyle/>
          <a:p>
            <a:r>
              <a:rPr lang="en-US" altLang="ja-JP" sz="3800" dirty="0"/>
              <a:t>Tae Kim’s Guide </a:t>
            </a:r>
            <a:r>
              <a:rPr lang="en-US" altLang="ja-JP" sz="2600" dirty="0">
                <a:hlinkClick r:id="rId2"/>
              </a:rPr>
              <a:t>http://www.guidetojapanese.org/learn/grammar</a:t>
            </a:r>
            <a:r>
              <a:rPr lang="en-US" altLang="ja-JP" sz="2600" dirty="0"/>
              <a:t> </a:t>
            </a:r>
            <a:r>
              <a:rPr lang="en-US" altLang="ja-JP" sz="3800" dirty="0" err="1"/>
              <a:t>Imabi</a:t>
            </a:r>
            <a:r>
              <a:rPr lang="en-US" altLang="ja-JP" sz="3800" dirty="0"/>
              <a:t> </a:t>
            </a:r>
            <a:r>
              <a:rPr lang="en-US" altLang="ja-JP" sz="2600" dirty="0">
                <a:hlinkClick r:id="rId3"/>
              </a:rPr>
              <a:t>https://www.imabi.net/</a:t>
            </a:r>
            <a:r>
              <a:rPr lang="en-US" altLang="ja-JP" sz="2600" dirty="0"/>
              <a:t> </a:t>
            </a:r>
          </a:p>
          <a:p>
            <a:pPr marL="0" indent="0">
              <a:buNone/>
            </a:pPr>
            <a:r>
              <a:rPr lang="en-US" altLang="ja-JP" sz="3800" dirty="0"/>
              <a:t>  </a:t>
            </a:r>
            <a:r>
              <a:rPr lang="en-US" altLang="ja-JP" sz="2600" dirty="0"/>
              <a:t>Decent grammar guide for beginners. Available on the website, in PDF form and also now in an app. Has a lot of English, but useful for people starting out and teaches you the basics you’ll need to progress. </a:t>
            </a:r>
            <a:r>
              <a:rPr lang="en-US" altLang="ja-JP" sz="2600" dirty="0" err="1"/>
              <a:t>Imabi</a:t>
            </a:r>
            <a:r>
              <a:rPr lang="en-US" altLang="ja-JP" sz="2600" dirty="0"/>
              <a:t> seems to be similar and goes to a more advanced level, haven’t used it personally. </a:t>
            </a:r>
          </a:p>
          <a:p>
            <a:endParaRPr lang="en-US" altLang="ja-JP" sz="2200" dirty="0" smtClean="0"/>
          </a:p>
          <a:p>
            <a:r>
              <a:rPr lang="en-US" altLang="ja-JP" sz="3800" dirty="0" smtClean="0"/>
              <a:t>Tofugu </a:t>
            </a:r>
            <a:r>
              <a:rPr lang="en-US" altLang="ja-JP" sz="2900" dirty="0">
                <a:hlinkClick r:id="rId4"/>
              </a:rPr>
              <a:t>https://www.tofugu.com/</a:t>
            </a:r>
            <a:r>
              <a:rPr lang="en-US" altLang="ja-JP" sz="2900" dirty="0"/>
              <a:t> </a:t>
            </a:r>
          </a:p>
          <a:p>
            <a:pPr marL="0" indent="0">
              <a:buNone/>
            </a:pPr>
            <a:r>
              <a:rPr lang="en-US" altLang="ja-JP" sz="4500" dirty="0"/>
              <a:t>   </a:t>
            </a:r>
            <a:r>
              <a:rPr lang="en-US" altLang="ja-JP" sz="2600" dirty="0"/>
              <a:t>The Don Quixote of Japanese study sites. Has a lot of info strewn all over the place, as well as a Kanji SRS tool (</a:t>
            </a:r>
            <a:r>
              <a:rPr lang="en-US" altLang="ja-JP" sz="2600" dirty="0" err="1"/>
              <a:t>Wani</a:t>
            </a:r>
            <a:r>
              <a:rPr lang="en-US" altLang="ja-JP" sz="2600" dirty="0"/>
              <a:t> </a:t>
            </a:r>
            <a:r>
              <a:rPr lang="en-US" altLang="ja-JP" sz="2600" dirty="0" err="1"/>
              <a:t>Kani</a:t>
            </a:r>
            <a:r>
              <a:rPr lang="en-US" altLang="ja-JP" sz="2600" dirty="0"/>
              <a:t>) and a online textbook of it’s own. Has a lot of information about Japanese culture too. I find it uses too much English and is quite wordy, but it’s a pleasant site to use. </a:t>
            </a:r>
            <a:r>
              <a:rPr lang="en-US" altLang="ja-JP" sz="2600" dirty="0" smtClean="0"/>
              <a:t> Be careful, if you’re studying, to be actually studying – not just</a:t>
            </a:r>
            <a:r>
              <a:rPr lang="en-US" altLang="ja-JP" sz="2600" i="1" dirty="0" smtClean="0"/>
              <a:t> reading </a:t>
            </a:r>
            <a:r>
              <a:rPr lang="en-US" altLang="ja-JP" sz="2600" dirty="0" smtClean="0"/>
              <a:t>about study Japanese. </a:t>
            </a:r>
            <a:endParaRPr lang="en-US" altLang="ja-JP" sz="4500" dirty="0"/>
          </a:p>
          <a:p>
            <a:endParaRPr lang="en-US" altLang="ja-JP" dirty="0" smtClean="0"/>
          </a:p>
          <a:p>
            <a:r>
              <a:rPr lang="en-US" altLang="ja-JP" sz="3800" dirty="0" smtClean="0"/>
              <a:t>Satori </a:t>
            </a:r>
            <a:r>
              <a:rPr lang="en-US" altLang="ja-JP" sz="3800" dirty="0"/>
              <a:t>Reader </a:t>
            </a:r>
            <a:r>
              <a:rPr lang="en-US" altLang="ja-JP" sz="2900" dirty="0">
                <a:hlinkClick r:id="rId5"/>
              </a:rPr>
              <a:t>https://www.satorireader.com/</a:t>
            </a:r>
            <a:endParaRPr lang="en-US" altLang="ja-JP" sz="2900" dirty="0"/>
          </a:p>
          <a:p>
            <a:pPr marL="0" indent="0">
              <a:buNone/>
            </a:pPr>
            <a:r>
              <a:rPr lang="en-US" altLang="ja-JP" sz="2600" dirty="0" smtClean="0"/>
              <a:t>  Online articles with a variety of settings and functions, mainly for intermediate learners. Could be useful for those wanting to read non-fiction, but who are not quite ready for the daunting task of a novel. Can be synced with </a:t>
            </a:r>
            <a:r>
              <a:rPr lang="en-US" altLang="ja-JP" sz="2600" dirty="0" err="1" smtClean="0"/>
              <a:t>Wani</a:t>
            </a:r>
            <a:r>
              <a:rPr lang="en-US" altLang="ja-JP" sz="2600" dirty="0" smtClean="0"/>
              <a:t> </a:t>
            </a:r>
            <a:r>
              <a:rPr lang="en-US" altLang="ja-JP" sz="2600" dirty="0" err="1" smtClean="0"/>
              <a:t>Kani</a:t>
            </a:r>
            <a:r>
              <a:rPr lang="en-US" altLang="ja-JP" sz="2600" dirty="0" smtClean="0"/>
              <a:t> too.  Has various tools to make reading easier, such as furigana, looking up a full translation etc. </a:t>
            </a:r>
            <a:r>
              <a:rPr lang="en-US" altLang="ja-JP" sz="2600" dirty="0"/>
              <a:t> </a:t>
            </a:r>
            <a:r>
              <a:rPr lang="en-US" altLang="ja-JP" sz="2600" dirty="0" smtClean="0"/>
              <a:t>Possibly more interesting content than just news articles.  More suited to intermediate learners than advanced. </a:t>
            </a:r>
            <a:endParaRPr lang="en-US" altLang="ja-JP" sz="2600" dirty="0"/>
          </a:p>
          <a:p>
            <a:endParaRPr kumimoji="1" lang="ja-JP" altLang="en-US" dirty="0"/>
          </a:p>
        </p:txBody>
      </p:sp>
      <p:sp>
        <p:nvSpPr>
          <p:cNvPr id="4" name="タイトル 1"/>
          <p:cNvSpPr>
            <a:spLocks noGrp="1"/>
          </p:cNvSpPr>
          <p:nvPr>
            <p:ph type="title"/>
          </p:nvPr>
        </p:nvSpPr>
        <p:spPr/>
        <p:txBody>
          <a:bodyPr/>
          <a:lstStyle/>
          <a:p>
            <a:r>
              <a:rPr kumimoji="1" lang="en-US" altLang="ja-JP" dirty="0" smtClean="0"/>
              <a:t>Internet Resources </a:t>
            </a:r>
            <a:r>
              <a:rPr kumimoji="1" lang="en-US" altLang="ja-JP" sz="1800" dirty="0" smtClean="0"/>
              <a:t>cont.</a:t>
            </a:r>
            <a:endParaRPr kumimoji="1" lang="ja-JP" altLang="en-US" sz="1800" dirty="0"/>
          </a:p>
        </p:txBody>
      </p:sp>
    </p:spTree>
    <p:extLst>
      <p:ext uri="{BB962C8B-B14F-4D97-AF65-F5344CB8AC3E}">
        <p14:creationId xmlns:p14="http://schemas.microsoft.com/office/powerpoint/2010/main" val="1825425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Youtube</a:t>
            </a:r>
            <a:endParaRPr kumimoji="1" lang="ja-JP" altLang="en-US" dirty="0"/>
          </a:p>
        </p:txBody>
      </p:sp>
      <p:sp>
        <p:nvSpPr>
          <p:cNvPr id="3" name="コンテンツ プレースホルダー 2"/>
          <p:cNvSpPr>
            <a:spLocks noGrp="1"/>
          </p:cNvSpPr>
          <p:nvPr>
            <p:ph idx="1"/>
          </p:nvPr>
        </p:nvSpPr>
        <p:spPr>
          <a:xfrm>
            <a:off x="1251678" y="1763487"/>
            <a:ext cx="10178322" cy="4727466"/>
          </a:xfrm>
        </p:spPr>
        <p:txBody>
          <a:bodyPr>
            <a:normAutofit fontScale="92500" lnSpcReduction="10000"/>
          </a:bodyPr>
          <a:lstStyle/>
          <a:p>
            <a:pPr marL="0" indent="0">
              <a:buNone/>
            </a:pPr>
            <a:r>
              <a:rPr kumimoji="1" lang="en-US" altLang="ja-JP" dirty="0" smtClean="0"/>
              <a:t>There are a ton of channels out there for learning Japanese. </a:t>
            </a:r>
          </a:p>
          <a:p>
            <a:r>
              <a:rPr lang="en-US" altLang="ja-JP" dirty="0" smtClean="0"/>
              <a:t>Nihongo no Mori </a:t>
            </a:r>
          </a:p>
          <a:p>
            <a:pPr marL="0" indent="0">
              <a:buNone/>
            </a:pPr>
            <a:r>
              <a:rPr lang="en-US" altLang="ja-JP" dirty="0"/>
              <a:t> </a:t>
            </a:r>
            <a:r>
              <a:rPr lang="en-US" altLang="ja-JP" dirty="0" smtClean="0"/>
              <a:t> </a:t>
            </a:r>
            <a:r>
              <a:rPr lang="en-US" altLang="ja-JP" sz="1500" dirty="0" smtClean="0"/>
              <a:t>Has videos covering all the various JLPT stuff. </a:t>
            </a:r>
            <a:endParaRPr lang="en-US" altLang="ja-JP" dirty="0" smtClean="0"/>
          </a:p>
          <a:p>
            <a:r>
              <a:rPr kumimoji="1" lang="en-US" altLang="ja-JP" dirty="0" err="1" smtClean="0"/>
              <a:t>Dogen</a:t>
            </a:r>
            <a:r>
              <a:rPr lang="en-US" altLang="ja-JP" dirty="0"/>
              <a:t> </a:t>
            </a:r>
            <a:r>
              <a:rPr lang="en-US" altLang="ja-JP" dirty="0">
                <a:hlinkClick r:id="rId2"/>
              </a:rPr>
              <a:t>https://</a:t>
            </a:r>
            <a:r>
              <a:rPr lang="en-US" altLang="ja-JP" dirty="0" smtClean="0">
                <a:hlinkClick r:id="rId2"/>
              </a:rPr>
              <a:t>www.youtube.com/user/Dogen</a:t>
            </a:r>
            <a:r>
              <a:rPr lang="en-US" altLang="ja-JP" dirty="0" smtClean="0"/>
              <a:t> </a:t>
            </a:r>
            <a:endParaRPr kumimoji="1" lang="en-US" altLang="ja-JP" dirty="0" smtClean="0"/>
          </a:p>
          <a:p>
            <a:pPr marL="0" indent="0">
              <a:buNone/>
            </a:pPr>
            <a:r>
              <a:rPr lang="en-US" altLang="ja-JP" dirty="0" smtClean="0"/>
              <a:t> </a:t>
            </a:r>
            <a:r>
              <a:rPr lang="en-US" altLang="ja-JP" sz="1500" dirty="0"/>
              <a:t>H</a:t>
            </a:r>
            <a:r>
              <a:rPr lang="en-US" altLang="ja-JP" sz="1500" dirty="0" smtClean="0"/>
              <a:t>is pitch accent series is good for learning correct pronunciation, though you will need to subscribe to his </a:t>
            </a:r>
            <a:r>
              <a:rPr lang="en-US" altLang="ja-JP" sz="1500" dirty="0" err="1" smtClean="0"/>
              <a:t>Patreon</a:t>
            </a:r>
            <a:r>
              <a:rPr lang="en-US" altLang="ja-JP" sz="1500" dirty="0" smtClean="0"/>
              <a:t> for all those videos. He also does loads of little comedy skits in Japanese too. Generally held up as having a pretty bang-on accept for a puny gaijin. </a:t>
            </a:r>
          </a:p>
          <a:p>
            <a:r>
              <a:rPr kumimoji="1" lang="en-US" altLang="ja-JP" dirty="0" smtClean="0"/>
              <a:t> Japanese from Zero</a:t>
            </a:r>
          </a:p>
          <a:p>
            <a:pPr marL="0" indent="0">
              <a:buNone/>
            </a:pPr>
            <a:r>
              <a:rPr lang="en-US" altLang="ja-JP" dirty="0" smtClean="0"/>
              <a:t> </a:t>
            </a:r>
            <a:r>
              <a:rPr lang="en-US" altLang="ja-JP" sz="1500" dirty="0" smtClean="0"/>
              <a:t>The channel accompanying the textbooks. I watched these back home before coming to Japan and they are fairly entertaining and lightweight. Not great for intensive or advanced studying, but good for beginners. </a:t>
            </a:r>
            <a:endParaRPr kumimoji="1" lang="en-US" altLang="ja-JP" dirty="0" smtClean="0"/>
          </a:p>
          <a:p>
            <a:pPr marL="0" indent="0">
              <a:buNone/>
            </a:pPr>
            <a:endParaRPr kumimoji="1" lang="en-US" altLang="ja-JP" dirty="0" smtClean="0"/>
          </a:p>
          <a:p>
            <a:pPr marL="0" indent="0">
              <a:buNone/>
            </a:pPr>
            <a:r>
              <a:rPr lang="en-US" altLang="ja-JP" dirty="0" smtClean="0"/>
              <a:t>A word of warning about YouTube – make sure you’re actively studying, not just passively watching. There are quite a few interesting channels about Japan/Japanese learning that can contain a few about of English. Don’t let these replace actual listening practice. </a:t>
            </a:r>
            <a:endParaRPr kumimoji="1" lang="ja-JP" altLang="en-US" dirty="0"/>
          </a:p>
        </p:txBody>
      </p:sp>
    </p:spTree>
    <p:extLst>
      <p:ext uri="{BB962C8B-B14F-4D97-AF65-F5344CB8AC3E}">
        <p14:creationId xmlns:p14="http://schemas.microsoft.com/office/powerpoint/2010/main" val="509628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Phone RESOURCES</a:t>
            </a:r>
            <a:endParaRPr kumimoji="1" lang="ja-JP" altLang="en-US" dirty="0"/>
          </a:p>
        </p:txBody>
      </p:sp>
      <p:sp>
        <p:nvSpPr>
          <p:cNvPr id="3" name="コンテンツ プレースホルダー 2"/>
          <p:cNvSpPr>
            <a:spLocks noGrp="1"/>
          </p:cNvSpPr>
          <p:nvPr>
            <p:ph idx="1"/>
          </p:nvPr>
        </p:nvSpPr>
        <p:spPr>
          <a:xfrm>
            <a:off x="1251678" y="1874517"/>
            <a:ext cx="10178322" cy="4706587"/>
          </a:xfrm>
        </p:spPr>
        <p:txBody>
          <a:bodyPr>
            <a:normAutofit/>
          </a:bodyPr>
          <a:lstStyle/>
          <a:p>
            <a:r>
              <a:rPr kumimoji="1" lang="en-US" altLang="ja-JP" dirty="0" err="1" smtClean="0"/>
              <a:t>Duolingo</a:t>
            </a:r>
            <a:r>
              <a:rPr lang="en-US" altLang="ja-JP" dirty="0"/>
              <a:t> </a:t>
            </a:r>
            <a:r>
              <a:rPr lang="en-US" altLang="ja-JP" dirty="0" smtClean="0">
                <a:hlinkClick r:id="rId2"/>
              </a:rPr>
              <a:t>https</a:t>
            </a:r>
            <a:r>
              <a:rPr lang="en-US" altLang="ja-JP" dirty="0">
                <a:hlinkClick r:id="rId2"/>
              </a:rPr>
              <a:t>://</a:t>
            </a:r>
            <a:r>
              <a:rPr lang="en-US" altLang="ja-JP" dirty="0" smtClean="0">
                <a:hlinkClick r:id="rId2"/>
              </a:rPr>
              <a:t>www.duolingo.com/course/ja/en/Learn-Japanese-Online</a:t>
            </a:r>
            <a:endParaRPr lang="en-US" altLang="ja-JP" dirty="0" smtClean="0"/>
          </a:p>
          <a:p>
            <a:pPr marL="0" indent="0">
              <a:buNone/>
            </a:pPr>
            <a:r>
              <a:rPr lang="en-US" altLang="ja-JP" sz="1500" dirty="0"/>
              <a:t> </a:t>
            </a:r>
            <a:r>
              <a:rPr lang="en-US" altLang="ja-JP" sz="1500" dirty="0" smtClean="0"/>
              <a:t> Never actually used this for Japanese – there wasn’t a course when I first started – but have used it to learn other languages. Very user-friendly. Not sure if it would be suitable for intermediate learners and beyond though. </a:t>
            </a:r>
          </a:p>
          <a:p>
            <a:endParaRPr kumimoji="1" lang="en-US" altLang="ja-JP" dirty="0"/>
          </a:p>
          <a:p>
            <a:r>
              <a:rPr lang="en-US" altLang="ja-JP" dirty="0" err="1" smtClean="0"/>
              <a:t>Memrise</a:t>
            </a:r>
            <a:r>
              <a:rPr lang="en-US" altLang="ja-JP" dirty="0"/>
              <a:t> </a:t>
            </a:r>
            <a:r>
              <a:rPr lang="en-US" altLang="ja-JP" dirty="0">
                <a:hlinkClick r:id="rId3"/>
              </a:rPr>
              <a:t>https://www.memrise.com</a:t>
            </a:r>
            <a:r>
              <a:rPr lang="en-US" altLang="ja-JP" dirty="0" smtClean="0">
                <a:hlinkClick r:id="rId3"/>
              </a:rPr>
              <a:t>/</a:t>
            </a:r>
            <a:r>
              <a:rPr lang="en-US" altLang="ja-JP" dirty="0" smtClean="0"/>
              <a:t> </a:t>
            </a:r>
          </a:p>
          <a:p>
            <a:pPr marL="0" indent="0">
              <a:buNone/>
            </a:pPr>
            <a:r>
              <a:rPr kumimoji="1" lang="en-US" altLang="ja-JP" dirty="0"/>
              <a:t> </a:t>
            </a:r>
            <a:r>
              <a:rPr kumimoji="1" lang="en-US" altLang="ja-JP" sz="1500" dirty="0" smtClean="0"/>
              <a:t> Similar to </a:t>
            </a:r>
            <a:r>
              <a:rPr kumimoji="1" lang="en-US" altLang="ja-JP" sz="1500" dirty="0" err="1" smtClean="0"/>
              <a:t>Duolingo</a:t>
            </a:r>
            <a:r>
              <a:rPr kumimoji="1" lang="en-US" altLang="ja-JP" sz="1500" dirty="0" smtClean="0"/>
              <a:t> but this has user-created courses and has a much wider range. There are decks for all JLPT levels, as well as core vocab and grammar etc. </a:t>
            </a:r>
            <a:r>
              <a:rPr lang="en-US" altLang="ja-JP" sz="1500" dirty="0"/>
              <a:t> </a:t>
            </a:r>
            <a:r>
              <a:rPr lang="en-US" altLang="ja-JP" sz="1500" dirty="0" smtClean="0"/>
              <a:t>As courses are user-created, you’re at the mercy of the content creator so quality can be a little variable. </a:t>
            </a:r>
            <a:r>
              <a:rPr lang="en-US" altLang="ja-JP" sz="1500" dirty="0"/>
              <a:t> </a:t>
            </a:r>
            <a:r>
              <a:rPr lang="en-US" altLang="ja-JP" sz="1500" dirty="0" smtClean="0"/>
              <a:t>You aren’t able to tailor the flashcards to your own style like with </a:t>
            </a:r>
            <a:r>
              <a:rPr lang="en-US" altLang="ja-JP" sz="1500" dirty="0" err="1" smtClean="0"/>
              <a:t>Anki</a:t>
            </a:r>
            <a:r>
              <a:rPr lang="en-US" altLang="ja-JP" sz="1500" dirty="0" smtClean="0"/>
              <a:t>. </a:t>
            </a:r>
          </a:p>
          <a:p>
            <a:pPr marL="0" indent="0">
              <a:buNone/>
            </a:pPr>
            <a:endParaRPr kumimoji="1" lang="en-US" altLang="ja-JP" sz="1500" dirty="0"/>
          </a:p>
          <a:p>
            <a:r>
              <a:rPr lang="en-US" altLang="ja-JP" dirty="0" smtClean="0"/>
              <a:t>Hello Talk app</a:t>
            </a:r>
          </a:p>
          <a:p>
            <a:pPr marL="0" indent="0">
              <a:buNone/>
            </a:pPr>
            <a:r>
              <a:rPr kumimoji="1" lang="en-US" altLang="ja-JP" sz="1500" dirty="0" smtClean="0"/>
              <a:t> Designed to help people find others learning their language, and to find native speakers of your target language. Useful for writing messages and getting some correction, which can be quite hard </a:t>
            </a:r>
            <a:r>
              <a:rPr lang="en-US" altLang="ja-JP" sz="1500" dirty="0" smtClean="0"/>
              <a:t>in everyday conversations. You can write blog-style posts, message people to chat and even have a phone conversation if you wish.  A word of warning though – some people do use it as a dating app.</a:t>
            </a:r>
            <a:endParaRPr kumimoji="1" lang="ja-JP" altLang="en-US" sz="1500" dirty="0"/>
          </a:p>
        </p:txBody>
      </p:sp>
    </p:spTree>
    <p:extLst>
      <p:ext uri="{BB962C8B-B14F-4D97-AF65-F5344CB8AC3E}">
        <p14:creationId xmlns:p14="http://schemas.microsoft.com/office/powerpoint/2010/main" val="2000367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School Resources</a:t>
            </a:r>
            <a:endParaRPr kumimoji="1" lang="ja-JP" altLang="en-US" dirty="0"/>
          </a:p>
        </p:txBody>
      </p:sp>
      <p:sp>
        <p:nvSpPr>
          <p:cNvPr id="3" name="コンテンツ プレースホルダー 2"/>
          <p:cNvSpPr>
            <a:spLocks noGrp="1"/>
          </p:cNvSpPr>
          <p:nvPr>
            <p:ph idx="1"/>
          </p:nvPr>
        </p:nvSpPr>
        <p:spPr>
          <a:xfrm>
            <a:off x="1251678" y="1983346"/>
            <a:ext cx="10178322" cy="4662153"/>
          </a:xfrm>
        </p:spPr>
        <p:txBody>
          <a:bodyPr>
            <a:normAutofit fontScale="92500" lnSpcReduction="20000"/>
          </a:bodyPr>
          <a:lstStyle/>
          <a:p>
            <a:r>
              <a:rPr kumimoji="1" lang="en-US" altLang="ja-JP" dirty="0" smtClean="0"/>
              <a:t>Real life human beings</a:t>
            </a:r>
          </a:p>
          <a:p>
            <a:r>
              <a:rPr lang="en-US" altLang="ja-JP" dirty="0" smtClean="0"/>
              <a:t>School libraries</a:t>
            </a:r>
          </a:p>
          <a:p>
            <a:r>
              <a:rPr lang="en-US" altLang="ja-JP" dirty="0" smtClean="0"/>
              <a:t>Worksheets from English class</a:t>
            </a:r>
          </a:p>
          <a:p>
            <a:r>
              <a:rPr kumimoji="1" lang="en-US" altLang="ja-JP" dirty="0" smtClean="0"/>
              <a:t>Those kanji drill books the ES kids have (</a:t>
            </a:r>
            <a:r>
              <a:rPr kumimoji="1" lang="ja-JP" altLang="en-US" dirty="0" smtClean="0"/>
              <a:t>漢字ドリル）</a:t>
            </a:r>
            <a:endParaRPr kumimoji="1" lang="en-US" altLang="ja-JP" dirty="0" smtClean="0"/>
          </a:p>
          <a:p>
            <a:pPr marL="0" indent="0">
              <a:buNone/>
            </a:pPr>
            <a:r>
              <a:rPr lang="ja-JP" altLang="en-US" dirty="0" smtClean="0"/>
              <a:t>　</a:t>
            </a:r>
            <a:r>
              <a:rPr lang="en-US" altLang="ja-JP" sz="1500" dirty="0" smtClean="0"/>
              <a:t>I</a:t>
            </a:r>
            <a:r>
              <a:rPr lang="ja-JP" altLang="en-US" sz="1500" dirty="0" smtClean="0"/>
              <a:t> </a:t>
            </a:r>
            <a:r>
              <a:rPr lang="en-US" altLang="ja-JP" sz="1500" dirty="0" smtClean="0"/>
              <a:t>was</a:t>
            </a:r>
            <a:r>
              <a:rPr lang="ja-JP" altLang="en-US" sz="1500" dirty="0" smtClean="0"/>
              <a:t> </a:t>
            </a:r>
            <a:r>
              <a:rPr lang="en-US" altLang="ja-JP" sz="1500" dirty="0" smtClean="0"/>
              <a:t>given</a:t>
            </a:r>
            <a:r>
              <a:rPr lang="ja-JP" altLang="en-US" sz="1500" dirty="0" smtClean="0"/>
              <a:t> </a:t>
            </a:r>
            <a:r>
              <a:rPr lang="en-US" altLang="ja-JP" sz="1500" dirty="0" smtClean="0"/>
              <a:t>a</a:t>
            </a:r>
            <a:r>
              <a:rPr lang="ja-JP" altLang="en-US" sz="1500" dirty="0" smtClean="0"/>
              <a:t> </a:t>
            </a:r>
            <a:r>
              <a:rPr lang="en-US" altLang="ja-JP" sz="1500" dirty="0" smtClean="0"/>
              <a:t>load</a:t>
            </a:r>
            <a:r>
              <a:rPr lang="ja-JP" altLang="en-US" sz="1500" dirty="0" smtClean="0"/>
              <a:t> </a:t>
            </a:r>
            <a:r>
              <a:rPr lang="en-US" altLang="ja-JP" sz="1500" dirty="0" smtClean="0"/>
              <a:t>of</a:t>
            </a:r>
            <a:r>
              <a:rPr lang="ja-JP" altLang="en-US" sz="1500" dirty="0" smtClean="0"/>
              <a:t> </a:t>
            </a:r>
            <a:r>
              <a:rPr lang="en-US" altLang="ja-JP" sz="1500" dirty="0" smtClean="0"/>
              <a:t>this</a:t>
            </a:r>
            <a:r>
              <a:rPr lang="ja-JP" altLang="en-US" sz="1500" dirty="0" smtClean="0"/>
              <a:t> </a:t>
            </a:r>
            <a:r>
              <a:rPr lang="en-US" altLang="ja-JP" sz="1500" dirty="0" smtClean="0"/>
              <a:t>by</a:t>
            </a:r>
            <a:r>
              <a:rPr lang="ja-JP" altLang="en-US" sz="1500" dirty="0" smtClean="0"/>
              <a:t> </a:t>
            </a:r>
            <a:r>
              <a:rPr lang="en-US" altLang="ja-JP" sz="1500" dirty="0" smtClean="0"/>
              <a:t>the</a:t>
            </a:r>
            <a:r>
              <a:rPr lang="ja-JP" altLang="en-US" sz="1500" dirty="0" smtClean="0"/>
              <a:t> </a:t>
            </a:r>
            <a:r>
              <a:rPr lang="en-US" altLang="ja-JP" sz="1500" dirty="0" smtClean="0"/>
              <a:t>secretary</a:t>
            </a:r>
            <a:r>
              <a:rPr lang="ja-JP" altLang="en-US" sz="1500" dirty="0" smtClean="0"/>
              <a:t> </a:t>
            </a:r>
            <a:r>
              <a:rPr lang="en-US" altLang="ja-JP" sz="1500" dirty="0" smtClean="0"/>
              <a:t>at</a:t>
            </a:r>
            <a:r>
              <a:rPr lang="ja-JP" altLang="en-US" sz="1500" dirty="0" smtClean="0"/>
              <a:t> </a:t>
            </a:r>
            <a:r>
              <a:rPr lang="en-US" altLang="ja-JP" sz="1500" dirty="0" smtClean="0"/>
              <a:t>my</a:t>
            </a:r>
            <a:r>
              <a:rPr lang="ja-JP" altLang="en-US" sz="1500" dirty="0" smtClean="0"/>
              <a:t> </a:t>
            </a:r>
            <a:r>
              <a:rPr lang="en-US" altLang="ja-JP" sz="1500" dirty="0" smtClean="0"/>
              <a:t>ES</a:t>
            </a:r>
            <a:r>
              <a:rPr lang="ja-JP" altLang="en-US" sz="1500" dirty="0" smtClean="0"/>
              <a:t> </a:t>
            </a:r>
            <a:r>
              <a:rPr lang="en-US" altLang="ja-JP" sz="1500" dirty="0" smtClean="0"/>
              <a:t>when</a:t>
            </a:r>
            <a:r>
              <a:rPr lang="ja-JP" altLang="en-US" sz="1500" dirty="0" smtClean="0"/>
              <a:t> </a:t>
            </a:r>
            <a:r>
              <a:rPr lang="en-US" altLang="ja-JP" sz="1500" dirty="0" smtClean="0"/>
              <a:t>she</a:t>
            </a:r>
            <a:r>
              <a:rPr lang="ja-JP" altLang="en-US" sz="1500" dirty="0" smtClean="0"/>
              <a:t> </a:t>
            </a:r>
            <a:r>
              <a:rPr lang="en-US" altLang="ja-JP" sz="1500" dirty="0" smtClean="0"/>
              <a:t>saw</a:t>
            </a:r>
            <a:r>
              <a:rPr lang="ja-JP" altLang="en-US" sz="1500" dirty="0" smtClean="0"/>
              <a:t> </a:t>
            </a:r>
            <a:r>
              <a:rPr lang="en-US" altLang="ja-JP" sz="1500" dirty="0" smtClean="0"/>
              <a:t>me</a:t>
            </a:r>
            <a:r>
              <a:rPr lang="ja-JP" altLang="en-US" sz="1500" dirty="0" smtClean="0"/>
              <a:t> </a:t>
            </a:r>
            <a:r>
              <a:rPr lang="en-US" altLang="ja-JP" sz="1500" dirty="0" smtClean="0"/>
              <a:t>studying.</a:t>
            </a:r>
            <a:r>
              <a:rPr lang="ja-JP" altLang="en-US" sz="1500" dirty="0" smtClean="0"/>
              <a:t> </a:t>
            </a:r>
            <a:r>
              <a:rPr lang="en-US" altLang="ja-JP" sz="1500" dirty="0"/>
              <a:t> </a:t>
            </a:r>
            <a:r>
              <a:rPr lang="en-US" altLang="ja-JP" sz="1500" dirty="0" smtClean="0"/>
              <a:t>You might have seen your students using them, but they have them throughout ES so you get quite a wide range of kanji.  You’ll learn them like the kids do – rote memorization – but you do get to practice writing them, introduced to other words that use the same kanji and you get to see them in sample sentences. </a:t>
            </a:r>
            <a:endParaRPr kumimoji="1" lang="en-US" altLang="ja-JP" dirty="0" smtClean="0"/>
          </a:p>
          <a:p>
            <a:r>
              <a:rPr lang="en-US" altLang="ja-JP" dirty="0" smtClean="0"/>
              <a:t>Sitting in on other classes</a:t>
            </a:r>
          </a:p>
          <a:p>
            <a:pPr marL="0" indent="0">
              <a:buNone/>
            </a:pPr>
            <a:r>
              <a:rPr lang="en-US" altLang="ja-JP" sz="1500" dirty="0" smtClean="0"/>
              <a:t>   If you have a good relationship with other teachers and a high enough listening level, you can ask to stand at the back of other classes. I’ve done it in Social Studies classes and you see a lot of JLPT N2 and N1 vocab at JHS.  ES Japanese classes are good too, and I’ve even joined in in a 2</a:t>
            </a:r>
            <a:r>
              <a:rPr lang="en-US" altLang="ja-JP" sz="1500" baseline="30000" dirty="0" smtClean="0"/>
              <a:t>nd</a:t>
            </a:r>
            <a:r>
              <a:rPr lang="en-US" altLang="ja-JP" sz="1500" dirty="0" smtClean="0"/>
              <a:t> grade calligraphy class. Was good for my self-esteem knowing more kanji than a six year old. </a:t>
            </a:r>
          </a:p>
          <a:p>
            <a:r>
              <a:rPr kumimoji="1" lang="en-US" altLang="ja-JP" dirty="0" smtClean="0"/>
              <a:t>School circulars and notices</a:t>
            </a:r>
          </a:p>
          <a:p>
            <a:pPr marL="0" indent="0">
              <a:buNone/>
            </a:pPr>
            <a:r>
              <a:rPr lang="en-US" altLang="ja-JP" dirty="0"/>
              <a:t> </a:t>
            </a:r>
            <a:r>
              <a:rPr lang="en-US" altLang="ja-JP" dirty="0" smtClean="0"/>
              <a:t> </a:t>
            </a:r>
            <a:r>
              <a:rPr lang="en-US" altLang="ja-JP" sz="1500" dirty="0" smtClean="0"/>
              <a:t>You know those weekly notices you get on your desk which contains loads of indecipherable nonsense? Well they can be quite useful for learning work or school-related words. I used to give them a cursory glance and see if any words were repeated frequently or, once my level got a little higher, would try and read the odd paragraph. Also useful for figuring out what is going on at work and can be a topic of conversation.  Though it’s often just indecipherable nonsense. </a:t>
            </a:r>
            <a:endParaRPr kumimoji="1" lang="ja-JP" altLang="en-US" dirty="0"/>
          </a:p>
        </p:txBody>
      </p:sp>
      <p:sp>
        <p:nvSpPr>
          <p:cNvPr id="11" name="AutoShape 14" descr="Image result for æ¼¢å­ããªã«"/>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2" name="図 11"/>
          <p:cNvPicPr>
            <a:picLocks noChangeAspect="1"/>
          </p:cNvPicPr>
          <p:nvPr/>
        </p:nvPicPr>
        <p:blipFill>
          <a:blip r:embed="rId2"/>
          <a:stretch>
            <a:fillRect/>
          </a:stretch>
        </p:blipFill>
        <p:spPr>
          <a:xfrm>
            <a:off x="7145383" y="647554"/>
            <a:ext cx="4545874" cy="2404670"/>
          </a:xfrm>
          <a:prstGeom prst="rect">
            <a:avLst/>
          </a:prstGeom>
        </p:spPr>
      </p:pic>
    </p:spTree>
    <p:extLst>
      <p:ext uri="{BB962C8B-B14F-4D97-AF65-F5344CB8AC3E}">
        <p14:creationId xmlns:p14="http://schemas.microsoft.com/office/powerpoint/2010/main" val="3121803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REAL LIFE RESOURCES</a:t>
            </a:r>
            <a:endParaRPr kumimoji="1" lang="ja-JP" altLang="en-US" dirty="0"/>
          </a:p>
        </p:txBody>
      </p:sp>
      <p:sp>
        <p:nvSpPr>
          <p:cNvPr id="3" name="コンテンツ プレースホルダー 2"/>
          <p:cNvSpPr>
            <a:spLocks noGrp="1"/>
          </p:cNvSpPr>
          <p:nvPr>
            <p:ph idx="1"/>
          </p:nvPr>
        </p:nvSpPr>
        <p:spPr>
          <a:xfrm>
            <a:off x="1251678" y="1532586"/>
            <a:ext cx="10178322" cy="5203065"/>
          </a:xfrm>
        </p:spPr>
        <p:txBody>
          <a:bodyPr>
            <a:normAutofit fontScale="85000" lnSpcReduction="20000"/>
          </a:bodyPr>
          <a:lstStyle/>
          <a:p>
            <a:r>
              <a:rPr kumimoji="1" lang="en-US" altLang="ja-JP" b="1" dirty="0" smtClean="0"/>
              <a:t>Netflix</a:t>
            </a:r>
          </a:p>
          <a:p>
            <a:pPr marL="0" indent="0">
              <a:buNone/>
            </a:pPr>
            <a:r>
              <a:rPr lang="en-US" altLang="ja-JP" dirty="0" smtClean="0"/>
              <a:t>  If you use Japanese Netflix, </a:t>
            </a:r>
            <a:r>
              <a:rPr lang="en-US" altLang="ja-JP" dirty="0" smtClean="0"/>
              <a:t>there’s </a:t>
            </a:r>
            <a:r>
              <a:rPr lang="en-US" altLang="ja-JP" dirty="0" smtClean="0"/>
              <a:t>a wealth of stuff on there. It has English subtitles for beginners, and Japanese ones for intermediates. </a:t>
            </a:r>
            <a:r>
              <a:rPr lang="en-US" altLang="ja-JP" dirty="0" smtClean="0"/>
              <a:t>Its </a:t>
            </a:r>
            <a:r>
              <a:rPr lang="en-US" altLang="ja-JP" dirty="0" smtClean="0"/>
              <a:t>one big advantage over live TV is the ability to pause and rewind, which make it a much better learning tool. </a:t>
            </a:r>
            <a:endParaRPr kumimoji="1" lang="en-US" altLang="ja-JP" dirty="0" smtClean="0"/>
          </a:p>
          <a:p>
            <a:r>
              <a:rPr lang="en-US" altLang="ja-JP" b="1" dirty="0" smtClean="0"/>
              <a:t>TV</a:t>
            </a:r>
          </a:p>
          <a:p>
            <a:pPr marL="0" indent="0">
              <a:buNone/>
            </a:pPr>
            <a:r>
              <a:rPr lang="en-US" altLang="ja-JP" dirty="0"/>
              <a:t> </a:t>
            </a:r>
            <a:r>
              <a:rPr lang="en-US" altLang="ja-JP" dirty="0" smtClean="0"/>
              <a:t> Not as useful as Netflix but still handy. Especially if you like shows about food and the reactions of Japanese C-list celebrities. </a:t>
            </a:r>
          </a:p>
          <a:p>
            <a:r>
              <a:rPr kumimoji="1" lang="en-US" altLang="ja-JP" b="1" dirty="0" smtClean="0"/>
              <a:t>Anime</a:t>
            </a:r>
          </a:p>
          <a:p>
            <a:pPr marL="0" indent="0">
              <a:buNone/>
            </a:pPr>
            <a:r>
              <a:rPr lang="en-US" altLang="ja-JP" dirty="0" smtClean="0"/>
              <a:t> Not something I personally use, but it’s something that a lot of people have an interest in.  There are a lot of them on Japanese Netflix and you’ll get subtitles and that precious, precious rewind/pause function. Again, make sure you’re studying instead of just watching – keep a notebook handy for unknown words, practice shadowing etc. </a:t>
            </a:r>
            <a:endParaRPr kumimoji="1" lang="en-US" altLang="ja-JP" dirty="0" smtClean="0"/>
          </a:p>
          <a:p>
            <a:r>
              <a:rPr lang="en-US" altLang="ja-JP" b="1" dirty="0" smtClean="0"/>
              <a:t>Videogames</a:t>
            </a:r>
            <a:endParaRPr lang="en-US" altLang="ja-JP" b="1" dirty="0"/>
          </a:p>
          <a:p>
            <a:pPr marL="0" indent="0">
              <a:buNone/>
            </a:pPr>
            <a:r>
              <a:rPr lang="en-US" altLang="ja-JP" dirty="0" smtClean="0"/>
              <a:t> Book Off and similar stores have cheap second hand games. Just be </a:t>
            </a:r>
            <a:r>
              <a:rPr lang="en-US" altLang="ja-JP" dirty="0" smtClean="0"/>
              <a:t>it’s </a:t>
            </a:r>
            <a:r>
              <a:rPr lang="en-US" altLang="ja-JP" dirty="0" smtClean="0"/>
              <a:t>actually studying and not playing. Some games for kids might be all-hiragana too, so make sure to pick one that matches your level. </a:t>
            </a:r>
          </a:p>
          <a:p>
            <a:r>
              <a:rPr lang="en-US" altLang="ja-JP" b="1" dirty="0" smtClean="0"/>
              <a:t>Books/Manga</a:t>
            </a:r>
          </a:p>
          <a:p>
            <a:pPr marL="0" indent="0">
              <a:buNone/>
            </a:pPr>
            <a:r>
              <a:rPr lang="en-US" altLang="ja-JP" b="1" dirty="0"/>
              <a:t> </a:t>
            </a:r>
            <a:r>
              <a:rPr lang="en-US" altLang="ja-JP" dirty="0" smtClean="0"/>
              <a:t>Again, plenty of places sell these second hand.  With books, be careful not to overreach and go for something too difficult or time-intensive.  Certain manga are probably guilty of having a lot of made-up words, so be careful of those.</a:t>
            </a:r>
            <a:endParaRPr lang="en-US" altLang="ja-JP" b="1" dirty="0"/>
          </a:p>
          <a:p>
            <a:pPr marL="0" indent="0">
              <a:buNone/>
            </a:pPr>
            <a:endParaRPr lang="en-US" altLang="ja-JP" dirty="0" smtClean="0"/>
          </a:p>
        </p:txBody>
      </p:sp>
    </p:spTree>
    <p:extLst>
      <p:ext uri="{BB962C8B-B14F-4D97-AF65-F5344CB8AC3E}">
        <p14:creationId xmlns:p14="http://schemas.microsoft.com/office/powerpoint/2010/main" val="392114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What’s YOUR FOCUS?</a:t>
            </a:r>
            <a:endParaRPr kumimoji="1" lang="ja-JP" altLang="en-US" dirty="0"/>
          </a:p>
        </p:txBody>
      </p:sp>
      <p:sp>
        <p:nvSpPr>
          <p:cNvPr id="3" name="コンテンツ プレースホルダー 2"/>
          <p:cNvSpPr>
            <a:spLocks noGrp="1"/>
          </p:cNvSpPr>
          <p:nvPr>
            <p:ph idx="1"/>
          </p:nvPr>
        </p:nvSpPr>
        <p:spPr>
          <a:xfrm>
            <a:off x="1251678" y="1593669"/>
            <a:ext cx="10178322" cy="5068388"/>
          </a:xfrm>
        </p:spPr>
        <p:txBody>
          <a:bodyPr>
            <a:normAutofit/>
          </a:bodyPr>
          <a:lstStyle/>
          <a:p>
            <a:pPr marL="0" indent="0">
              <a:buNone/>
            </a:pPr>
            <a:r>
              <a:rPr kumimoji="1" lang="en-US" altLang="ja-JP" dirty="0" smtClean="0"/>
              <a:t>Your approach to studying and your study methods will largely be determined by what you want from Japanese.</a:t>
            </a:r>
          </a:p>
          <a:p>
            <a:pPr marL="0" indent="0">
              <a:buNone/>
            </a:pPr>
            <a:endParaRPr kumimoji="1" lang="en-US" altLang="ja-JP" dirty="0" smtClean="0"/>
          </a:p>
          <a:p>
            <a:r>
              <a:rPr lang="en-US" altLang="ja-JP" dirty="0" smtClean="0"/>
              <a:t>Do you want to be able to talk to other teachers?</a:t>
            </a:r>
          </a:p>
          <a:p>
            <a:r>
              <a:rPr lang="en-US" altLang="ja-JP" dirty="0" smtClean="0"/>
              <a:t>Do you want to pass the JLPT?</a:t>
            </a:r>
          </a:p>
          <a:p>
            <a:r>
              <a:rPr kumimoji="1" lang="en-US" altLang="ja-JP" dirty="0" smtClean="0"/>
              <a:t>Do you want to work for a Japanese company?</a:t>
            </a:r>
          </a:p>
          <a:p>
            <a:r>
              <a:rPr lang="en-US" altLang="ja-JP" dirty="0" smtClean="0"/>
              <a:t>Do you want to read your favorite manga/watch your favorite anime/play your favorite game in Japanese?</a:t>
            </a:r>
          </a:p>
          <a:p>
            <a:endParaRPr kumimoji="1" lang="en-US" altLang="ja-JP" dirty="0"/>
          </a:p>
          <a:p>
            <a:pPr marL="0" indent="0">
              <a:buNone/>
            </a:pPr>
            <a:r>
              <a:rPr lang="en-US" altLang="ja-JP" dirty="0" smtClean="0"/>
              <a:t>Even if you don’t have a particular reason for studying, it’s good to find something to focus on. Simply wanting to be “fluent” isn’t a great end goal, as it’s </a:t>
            </a:r>
            <a:r>
              <a:rPr lang="en-US" altLang="ja-JP" dirty="0" smtClean="0"/>
              <a:t>vague </a:t>
            </a:r>
            <a:r>
              <a:rPr lang="en-US" altLang="ja-JP" dirty="0" smtClean="0"/>
              <a:t>and ill-defined. </a:t>
            </a:r>
            <a:endParaRPr kumimoji="1" lang="ja-JP" altLang="en-US" dirty="0"/>
          </a:p>
        </p:txBody>
      </p:sp>
    </p:spTree>
    <p:extLst>
      <p:ext uri="{BB962C8B-B14F-4D97-AF65-F5344CB8AC3E}">
        <p14:creationId xmlns:p14="http://schemas.microsoft.com/office/powerpoint/2010/main" val="87144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 JLPT</a:t>
            </a:r>
            <a:endParaRPr kumimoji="1" lang="ja-JP" altLang="en-US" dirty="0"/>
          </a:p>
        </p:txBody>
      </p:sp>
      <p:sp>
        <p:nvSpPr>
          <p:cNvPr id="3" name="コンテンツ プレースホルダー 2"/>
          <p:cNvSpPr>
            <a:spLocks noGrp="1"/>
          </p:cNvSpPr>
          <p:nvPr>
            <p:ph idx="1"/>
          </p:nvPr>
        </p:nvSpPr>
        <p:spPr>
          <a:xfrm>
            <a:off x="1251678" y="1996224"/>
            <a:ext cx="10178322" cy="4675031"/>
          </a:xfrm>
        </p:spPr>
        <p:txBody>
          <a:bodyPr>
            <a:normAutofit/>
          </a:bodyPr>
          <a:lstStyle/>
          <a:p>
            <a:r>
              <a:rPr kumimoji="1" lang="en-US" altLang="ja-JP" dirty="0" smtClean="0"/>
              <a:t>A standardized International test.  </a:t>
            </a:r>
            <a:r>
              <a:rPr lang="en-US" altLang="ja-JP" dirty="0"/>
              <a:t>Apply at </a:t>
            </a:r>
            <a:r>
              <a:rPr lang="en-US" altLang="ja-JP" dirty="0">
                <a:hlinkClick r:id="rId2"/>
              </a:rPr>
              <a:t>http://info.jees-jlpt.jp</a:t>
            </a:r>
            <a:r>
              <a:rPr lang="en-US" altLang="ja-JP" dirty="0" smtClean="0">
                <a:hlinkClick r:id="rId2"/>
              </a:rPr>
              <a:t>/#</a:t>
            </a:r>
            <a:r>
              <a:rPr lang="en-US" altLang="ja-JP" dirty="0" smtClean="0"/>
              <a:t> </a:t>
            </a:r>
            <a:endParaRPr kumimoji="1" lang="en-US" altLang="ja-JP" dirty="0" smtClean="0"/>
          </a:p>
          <a:p>
            <a:r>
              <a:rPr lang="en-US" altLang="ja-JP" dirty="0" smtClean="0"/>
              <a:t>Held twice a year in July and December.</a:t>
            </a:r>
          </a:p>
          <a:p>
            <a:r>
              <a:rPr lang="en-US" altLang="ja-JP" dirty="0"/>
              <a:t>I</a:t>
            </a:r>
            <a:r>
              <a:rPr kumimoji="1" lang="en-US" altLang="ja-JP" dirty="0" smtClean="0"/>
              <a:t>n Gifu, </a:t>
            </a:r>
            <a:r>
              <a:rPr kumimoji="1" lang="en-US" altLang="ja-JP" dirty="0" smtClean="0"/>
              <a:t>it’s usually held at one of the two Universities – Gifu </a:t>
            </a:r>
            <a:r>
              <a:rPr kumimoji="1" lang="en-US" altLang="ja-JP" dirty="0" err="1" smtClean="0"/>
              <a:t>Daigaku</a:t>
            </a:r>
            <a:r>
              <a:rPr kumimoji="1" lang="en-US" altLang="ja-JP" dirty="0" smtClean="0"/>
              <a:t> or Tokai </a:t>
            </a:r>
            <a:r>
              <a:rPr kumimoji="1" lang="en-US" altLang="ja-JP" dirty="0" err="1" smtClean="0"/>
              <a:t>Gakuin</a:t>
            </a:r>
            <a:r>
              <a:rPr kumimoji="1" lang="en-US" altLang="ja-JP" dirty="0" smtClean="0"/>
              <a:t>. </a:t>
            </a:r>
          </a:p>
          <a:p>
            <a:r>
              <a:rPr lang="en-US" altLang="ja-JP" dirty="0" smtClean="0"/>
              <a:t>Goes from N5 (beginner) to N1 (advanced).</a:t>
            </a:r>
          </a:p>
          <a:p>
            <a:r>
              <a:rPr kumimoji="1" lang="en-US" altLang="ja-JP" dirty="0" smtClean="0"/>
              <a:t>Most non-teaching jobs require N1 or at the least N2. </a:t>
            </a:r>
          </a:p>
          <a:p>
            <a:r>
              <a:rPr lang="en-US" altLang="ja-JP" dirty="0" smtClean="0"/>
              <a:t>Other levels aren’t </a:t>
            </a:r>
            <a:r>
              <a:rPr lang="en-US" altLang="ja-JP" dirty="0" smtClean="0"/>
              <a:t>useless though </a:t>
            </a:r>
            <a:r>
              <a:rPr lang="en-US" altLang="ja-JP" dirty="0" smtClean="0"/>
              <a:t>– still </a:t>
            </a:r>
            <a:r>
              <a:rPr lang="en-US" altLang="ja-JP" dirty="0" smtClean="0"/>
              <a:t>a qualification to stick on your CV.</a:t>
            </a:r>
          </a:p>
          <a:p>
            <a:r>
              <a:rPr kumimoji="1" lang="en-US" altLang="ja-JP" dirty="0" smtClean="0"/>
              <a:t>Test consists of </a:t>
            </a:r>
            <a:r>
              <a:rPr kumimoji="1" lang="en-US" altLang="ja-JP" dirty="0" smtClean="0"/>
              <a:t>Kanji/ Vocab/Grammar</a:t>
            </a:r>
            <a:r>
              <a:rPr kumimoji="1" lang="en-US" altLang="ja-JP" dirty="0" smtClean="0"/>
              <a:t>, Reading and Listening sections.  No speaking section.</a:t>
            </a:r>
          </a:p>
          <a:p>
            <a:r>
              <a:rPr lang="en-US" altLang="ja-JP" dirty="0" smtClean="0"/>
              <a:t>Multiple choice questions, quite old-fashioned and relying on rote-memorization. </a:t>
            </a:r>
          </a:p>
          <a:p>
            <a:r>
              <a:rPr kumimoji="1" lang="en-US" altLang="ja-JP" dirty="0" smtClean="0"/>
              <a:t>Scoring is quite lenient, only needing around 90/180 to pass. However there is a minimum score of 19/60 needed for each </a:t>
            </a:r>
            <a:r>
              <a:rPr kumimoji="1" lang="en-US" altLang="ja-JP" dirty="0" smtClean="0"/>
              <a:t>section.</a:t>
            </a:r>
            <a:endParaRPr kumimoji="1" lang="ja-JP" altLang="en-US" dirty="0"/>
          </a:p>
        </p:txBody>
      </p:sp>
      <p:pic>
        <p:nvPicPr>
          <p:cNvPr id="6146" name="Picture 2" descr="Japanese-Language Proficiency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496" y="260677"/>
            <a:ext cx="4222213" cy="130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76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My Approach</a:t>
            </a:r>
            <a:endParaRPr kumimoji="1" lang="ja-JP" altLang="en-US" dirty="0"/>
          </a:p>
        </p:txBody>
      </p:sp>
      <p:sp>
        <p:nvSpPr>
          <p:cNvPr id="3" name="コンテンツ プレースホルダー 2"/>
          <p:cNvSpPr>
            <a:spLocks noGrp="1"/>
          </p:cNvSpPr>
          <p:nvPr>
            <p:ph idx="1"/>
          </p:nvPr>
        </p:nvSpPr>
        <p:spPr>
          <a:xfrm>
            <a:off x="1251678" y="1609859"/>
            <a:ext cx="10178322" cy="4997003"/>
          </a:xfrm>
        </p:spPr>
        <p:txBody>
          <a:bodyPr>
            <a:normAutofit/>
          </a:bodyPr>
          <a:lstStyle/>
          <a:p>
            <a:r>
              <a:rPr kumimoji="1" lang="en-US" altLang="ja-JP" dirty="0" smtClean="0"/>
              <a:t>A textbook learner. </a:t>
            </a:r>
          </a:p>
          <a:p>
            <a:r>
              <a:rPr lang="en-US" altLang="ja-JP" dirty="0" smtClean="0"/>
              <a:t>90% of my studying has been at my desk during free </a:t>
            </a:r>
            <a:r>
              <a:rPr lang="en-US" altLang="ja-JP" dirty="0" smtClean="0"/>
              <a:t>periods.</a:t>
            </a:r>
            <a:endParaRPr lang="en-US" altLang="ja-JP" dirty="0" smtClean="0"/>
          </a:p>
          <a:p>
            <a:r>
              <a:rPr lang="en-US" altLang="ja-JP" dirty="0"/>
              <a:t>F</a:t>
            </a:r>
            <a:r>
              <a:rPr kumimoji="1" lang="en-US" altLang="ja-JP" dirty="0" smtClean="0"/>
              <a:t>ocus </a:t>
            </a:r>
            <a:r>
              <a:rPr kumimoji="1" lang="en-US" altLang="ja-JP" dirty="0" smtClean="0"/>
              <a:t>has been on passing the JLPT and progressing through the </a:t>
            </a:r>
            <a:r>
              <a:rPr kumimoji="1" lang="en-US" altLang="ja-JP" dirty="0" smtClean="0"/>
              <a:t>levels </a:t>
            </a:r>
            <a:r>
              <a:rPr lang="en-US" altLang="ja-JP" dirty="0" smtClean="0"/>
              <a:t>each </a:t>
            </a:r>
            <a:r>
              <a:rPr lang="en-US" altLang="ja-JP" dirty="0" smtClean="0"/>
              <a:t>year.</a:t>
            </a:r>
          </a:p>
          <a:p>
            <a:r>
              <a:rPr kumimoji="1" lang="en-US" altLang="ja-JP" dirty="0" smtClean="0"/>
              <a:t>The JLPT </a:t>
            </a:r>
            <a:r>
              <a:rPr kumimoji="1" lang="en-US" altLang="ja-JP" dirty="0" smtClean="0"/>
              <a:t>gives me a focus and an end goal to work towards. </a:t>
            </a:r>
          </a:p>
          <a:p>
            <a:r>
              <a:rPr lang="en-US" altLang="ja-JP" dirty="0" smtClean="0"/>
              <a:t>When starting a new level for the first time, I tend to work in the order of: Kanji &gt; Vocab &gt; Grammar &gt; Reading &gt; Listening. </a:t>
            </a:r>
          </a:p>
          <a:p>
            <a:r>
              <a:rPr lang="en-US" altLang="ja-JP" dirty="0" smtClean="0"/>
              <a:t>Ditch </a:t>
            </a:r>
            <a:r>
              <a:rPr lang="en-US" altLang="ja-JP" dirty="0" err="1" smtClean="0"/>
              <a:t>romaji</a:t>
            </a:r>
            <a:r>
              <a:rPr lang="en-US" altLang="ja-JP" dirty="0" smtClean="0"/>
              <a:t> as soon as possible. It’s a crutch and it can mess with your pronunciation too.</a:t>
            </a:r>
          </a:p>
          <a:p>
            <a:r>
              <a:rPr lang="en-US" altLang="ja-JP" dirty="0" smtClean="0"/>
              <a:t>Don’t be scared of kanji.  A lot of textbooks start out with just hiragana/katakana and stay with them for too long. </a:t>
            </a:r>
            <a:r>
              <a:rPr lang="en-US" altLang="ja-JP" dirty="0" smtClean="0"/>
              <a:t> Learn </a:t>
            </a:r>
            <a:r>
              <a:rPr lang="en-US" altLang="ja-JP" dirty="0" smtClean="0"/>
              <a:t>kanji from day one.  Some of the simplest kanji are used the most frequently.  </a:t>
            </a:r>
          </a:p>
          <a:p>
            <a:r>
              <a:rPr lang="en-US" altLang="ja-JP" dirty="0" smtClean="0"/>
              <a:t>I don’t learn all the different readings of a kanji, I learn them through learning words. From the start, whenever I learned a new word, I would learn the kanji for it too. </a:t>
            </a:r>
          </a:p>
          <a:p>
            <a:endParaRPr lang="en-US" altLang="ja-JP" dirty="0" smtClean="0"/>
          </a:p>
        </p:txBody>
      </p:sp>
    </p:spTree>
    <p:extLst>
      <p:ext uri="{BB962C8B-B14F-4D97-AF65-F5344CB8AC3E}">
        <p14:creationId xmlns:p14="http://schemas.microsoft.com/office/powerpoint/2010/main" val="3036558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Pros of Self-Study</a:t>
            </a:r>
            <a:endParaRPr kumimoji="1" lang="ja-JP" altLang="en-US" dirty="0"/>
          </a:p>
        </p:txBody>
      </p:sp>
      <p:sp>
        <p:nvSpPr>
          <p:cNvPr id="3" name="コンテンツ プレースホルダー 2"/>
          <p:cNvSpPr>
            <a:spLocks noGrp="1"/>
          </p:cNvSpPr>
          <p:nvPr>
            <p:ph idx="1"/>
          </p:nvPr>
        </p:nvSpPr>
        <p:spPr>
          <a:xfrm>
            <a:off x="1251678" y="2286001"/>
            <a:ext cx="6282463" cy="3593591"/>
          </a:xfrm>
        </p:spPr>
        <p:txBody>
          <a:bodyPr>
            <a:normAutofit lnSpcReduction="10000"/>
          </a:bodyPr>
          <a:lstStyle/>
          <a:p>
            <a:r>
              <a:rPr kumimoji="1" lang="en-US" altLang="ja-JP" dirty="0" smtClean="0"/>
              <a:t>Independence</a:t>
            </a:r>
            <a:r>
              <a:rPr lang="ja-JP" altLang="en-US" dirty="0" smtClean="0"/>
              <a:t> </a:t>
            </a:r>
            <a:endParaRPr lang="en-US" altLang="ja-JP" dirty="0"/>
          </a:p>
          <a:p>
            <a:r>
              <a:rPr kumimoji="1" lang="en-US" altLang="ja-JP" dirty="0" smtClean="0"/>
              <a:t>Freedom – you pick what you study and when to study. </a:t>
            </a:r>
          </a:p>
          <a:p>
            <a:r>
              <a:rPr lang="en-US" altLang="ja-JP" dirty="0" smtClean="0"/>
              <a:t>Can be cheaper than expensive classes – unless you buy loads of textbooks, though you can sell these on. </a:t>
            </a:r>
          </a:p>
          <a:p>
            <a:r>
              <a:rPr kumimoji="1" lang="en-US" altLang="ja-JP" dirty="0" smtClean="0"/>
              <a:t>You can progress a lot faster than in classes, if you’re dedicated enough. </a:t>
            </a:r>
          </a:p>
          <a:p>
            <a:r>
              <a:rPr lang="en-US" altLang="ja-JP" dirty="0" smtClean="0"/>
              <a:t>You can make it as immersive as possible </a:t>
            </a:r>
            <a:r>
              <a:rPr lang="en-US" altLang="ja-JP" dirty="0" smtClean="0"/>
              <a:t>and blur </a:t>
            </a:r>
            <a:r>
              <a:rPr lang="en-US" altLang="ja-JP" dirty="0" smtClean="0"/>
              <a:t>the line between studying and recreation.</a:t>
            </a:r>
          </a:p>
          <a:p>
            <a:r>
              <a:rPr kumimoji="1" lang="en-US" altLang="ja-JP" dirty="0" smtClean="0"/>
              <a:t>You’re able to focus on non-academic media, suc</a:t>
            </a:r>
            <a:r>
              <a:rPr lang="en-US" altLang="ja-JP" dirty="0" smtClean="0"/>
              <a:t>h as books, YouTube, TV etc. </a:t>
            </a:r>
            <a:endParaRPr kumimoji="1" lang="en-US" altLang="ja-JP" dirty="0" smtClean="0"/>
          </a:p>
        </p:txBody>
      </p:sp>
      <p:pic>
        <p:nvPicPr>
          <p:cNvPr id="3074" name="Picture 2" descr="Image result for william wallace free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117" y="1685521"/>
            <a:ext cx="3616182" cy="419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5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Cons of Self-study</a:t>
            </a:r>
            <a:endParaRPr kumimoji="1" lang="ja-JP" altLang="en-US" dirty="0"/>
          </a:p>
        </p:txBody>
      </p:sp>
      <p:sp>
        <p:nvSpPr>
          <p:cNvPr id="3" name="コンテンツ プレースホルダー 2"/>
          <p:cNvSpPr>
            <a:spLocks noGrp="1"/>
          </p:cNvSpPr>
          <p:nvPr>
            <p:ph idx="1"/>
          </p:nvPr>
        </p:nvSpPr>
        <p:spPr>
          <a:xfrm>
            <a:off x="1251678" y="1442434"/>
            <a:ext cx="10178322" cy="5415565"/>
          </a:xfrm>
        </p:spPr>
        <p:txBody>
          <a:bodyPr>
            <a:normAutofit/>
          </a:bodyPr>
          <a:lstStyle/>
          <a:p>
            <a:r>
              <a:rPr kumimoji="1" lang="en-US" altLang="ja-JP" dirty="0" smtClean="0"/>
              <a:t>Needs discipline</a:t>
            </a:r>
            <a:r>
              <a:rPr lang="en-US" altLang="ja-JP" dirty="0"/>
              <a:t> </a:t>
            </a:r>
            <a:r>
              <a:rPr lang="en-US" altLang="ja-JP" dirty="0" smtClean="0"/>
              <a:t>and motivation. </a:t>
            </a:r>
            <a:r>
              <a:rPr kumimoji="1" lang="en-US" altLang="ja-JP" dirty="0" smtClean="0"/>
              <a:t> </a:t>
            </a:r>
            <a:endParaRPr lang="en-US" altLang="ja-JP" dirty="0" smtClean="0"/>
          </a:p>
          <a:p>
            <a:r>
              <a:rPr kumimoji="1" lang="en-US" altLang="ja-JP" dirty="0" smtClean="0"/>
              <a:t>Your skills </a:t>
            </a:r>
            <a:r>
              <a:rPr lang="en-US" altLang="ja-JP" dirty="0" smtClean="0"/>
              <a:t>don’t always develop equally. </a:t>
            </a:r>
            <a:endParaRPr kumimoji="1" lang="en-US" altLang="ja-JP" dirty="0" smtClean="0"/>
          </a:p>
          <a:p>
            <a:r>
              <a:rPr lang="en-US" altLang="ja-JP" dirty="0" smtClean="0"/>
              <a:t>A danger of “studying for the test”, especially if you’re doing the JLPT.</a:t>
            </a:r>
          </a:p>
          <a:p>
            <a:r>
              <a:rPr lang="en-US" altLang="ja-JP" dirty="0" smtClean="0"/>
              <a:t>Sticking with familiar study methods and getting in a rut.  </a:t>
            </a:r>
          </a:p>
          <a:p>
            <a:r>
              <a:rPr kumimoji="1" lang="en-US" altLang="ja-JP" dirty="0" smtClean="0"/>
              <a:t>No feedback or </a:t>
            </a:r>
            <a:r>
              <a:rPr kumimoji="1" lang="en-US" altLang="ja-JP" dirty="0" smtClean="0"/>
              <a:t>evaluation. </a:t>
            </a:r>
            <a:r>
              <a:rPr lang="en-US" altLang="ja-JP" dirty="0" smtClean="0"/>
              <a:t>Difficult </a:t>
            </a:r>
            <a:r>
              <a:rPr lang="en-US" altLang="ja-JP" dirty="0" smtClean="0"/>
              <a:t>to realize when mistakes are being made, or how to correct them. </a:t>
            </a:r>
          </a:p>
          <a:p>
            <a:r>
              <a:rPr kumimoji="1" lang="en-US" altLang="ja-JP" dirty="0" smtClean="0"/>
              <a:t>Needs self-awareness and self-correction, especially in regards to </a:t>
            </a:r>
            <a:r>
              <a:rPr kumimoji="1" lang="en-US" altLang="ja-JP" dirty="0" err="1" smtClean="0"/>
              <a:t>weakpoints</a:t>
            </a:r>
            <a:r>
              <a:rPr kumimoji="1" lang="en-US" altLang="ja-JP" dirty="0" smtClean="0"/>
              <a:t>.</a:t>
            </a:r>
          </a:p>
          <a:p>
            <a:r>
              <a:rPr lang="en-US" altLang="ja-JP" dirty="0" err="1" smtClean="0"/>
              <a:t>Weakpoints</a:t>
            </a:r>
            <a:r>
              <a:rPr lang="en-US" altLang="ja-JP" dirty="0" smtClean="0"/>
              <a:t> need to actively be addressed. I don’t study listening as it’s the part I like the least, therefore I study it the least. </a:t>
            </a:r>
            <a:r>
              <a:rPr lang="en-US" altLang="ja-JP" dirty="0"/>
              <a:t> </a:t>
            </a:r>
            <a:r>
              <a:rPr lang="en-US" altLang="ja-JP" dirty="0" smtClean="0"/>
              <a:t>Classes would give you much more balance. </a:t>
            </a:r>
            <a:endParaRPr kumimoji="1" lang="en-US" altLang="ja-JP" dirty="0" smtClean="0"/>
          </a:p>
          <a:p>
            <a:r>
              <a:rPr lang="en-US" altLang="ja-JP" dirty="0" smtClean="0"/>
              <a:t>The danger of procrastination – it’s all too easy to be sitting at your desk intending to study, but then fall into a </a:t>
            </a:r>
            <a:r>
              <a:rPr lang="en-US" altLang="ja-JP" dirty="0" err="1" smtClean="0"/>
              <a:t>reddit</a:t>
            </a:r>
            <a:r>
              <a:rPr lang="en-US" altLang="ja-JP" dirty="0" smtClean="0"/>
              <a:t> </a:t>
            </a:r>
            <a:r>
              <a:rPr lang="en-US" altLang="ja-JP" dirty="0" err="1" smtClean="0"/>
              <a:t>blackhole</a:t>
            </a:r>
            <a:r>
              <a:rPr lang="en-US" altLang="ja-JP" dirty="0" smtClean="0"/>
              <a:t> of which it is impossible to emerge. </a:t>
            </a:r>
            <a:r>
              <a:rPr kumimoji="1" lang="en-US" altLang="ja-JP" dirty="0" smtClean="0"/>
              <a:t> </a:t>
            </a:r>
          </a:p>
          <a:p>
            <a:r>
              <a:rPr lang="en-US" altLang="ja-JP" dirty="0" smtClean="0"/>
              <a:t>Make your learning ACTIVE not PASSIVE –</a:t>
            </a:r>
            <a:r>
              <a:rPr lang="ja-JP" altLang="en-US" dirty="0"/>
              <a:t> </a:t>
            </a:r>
            <a:r>
              <a:rPr lang="en-US" altLang="ja-JP" dirty="0" smtClean="0"/>
              <a:t>this is especially important when you’re doing more casual self-study, like watching YouTube, or an anime, or talking to </a:t>
            </a:r>
            <a:r>
              <a:rPr lang="en-US" altLang="ja-JP" dirty="0" smtClean="0"/>
              <a:t>a friend in Japanese.</a:t>
            </a:r>
            <a:endParaRPr kumimoji="1" lang="en-US" altLang="ja-JP" dirty="0" smtClean="0"/>
          </a:p>
        </p:txBody>
      </p:sp>
    </p:spTree>
    <p:extLst>
      <p:ext uri="{BB962C8B-B14F-4D97-AF65-F5344CB8AC3E}">
        <p14:creationId xmlns:p14="http://schemas.microsoft.com/office/powerpoint/2010/main" val="2901542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Anki</a:t>
            </a:r>
            <a:r>
              <a:rPr kumimoji="1" lang="en-US" altLang="ja-JP" dirty="0" smtClean="0"/>
              <a:t>/SRS/</a:t>
            </a:r>
            <a:r>
              <a:rPr kumimoji="1" lang="en-US" altLang="ja-JP" dirty="0" err="1" smtClean="0"/>
              <a:t>FLashcards</a:t>
            </a:r>
            <a:endParaRPr kumimoji="1" lang="ja-JP" altLang="en-US" dirty="0"/>
          </a:p>
        </p:txBody>
      </p:sp>
      <p:sp>
        <p:nvSpPr>
          <p:cNvPr id="3" name="コンテンツ プレースホルダー 2"/>
          <p:cNvSpPr>
            <a:spLocks noGrp="1"/>
          </p:cNvSpPr>
          <p:nvPr>
            <p:ph idx="1"/>
          </p:nvPr>
        </p:nvSpPr>
        <p:spPr>
          <a:xfrm>
            <a:off x="997477" y="1436915"/>
            <a:ext cx="10178322" cy="5726576"/>
          </a:xfrm>
        </p:spPr>
        <p:txBody>
          <a:bodyPr>
            <a:normAutofit/>
          </a:bodyPr>
          <a:lstStyle/>
          <a:p>
            <a:r>
              <a:rPr kumimoji="1" lang="en-US" altLang="ja-JP" dirty="0" smtClean="0"/>
              <a:t>Often a key component of any self-study routine. </a:t>
            </a:r>
            <a:r>
              <a:rPr lang="en-US" altLang="ja-JP" dirty="0" smtClean="0"/>
              <a:t>Plenty of ready-made decks out there, or you can make your own (though takes quite a lot of time inputting them).</a:t>
            </a:r>
          </a:p>
          <a:p>
            <a:r>
              <a:rPr kumimoji="1" lang="en-US" altLang="ja-JP" dirty="0" smtClean="0"/>
              <a:t>Many </a:t>
            </a:r>
            <a:r>
              <a:rPr kumimoji="1" lang="en-US" altLang="ja-JP" dirty="0" smtClean="0"/>
              <a:t>recommend the </a:t>
            </a:r>
            <a:r>
              <a:rPr kumimoji="1" lang="en-US" altLang="ja-JP" dirty="0" err="1" smtClean="0"/>
              <a:t>Anki</a:t>
            </a:r>
            <a:r>
              <a:rPr kumimoji="1" lang="en-US" altLang="ja-JP" dirty="0" smtClean="0"/>
              <a:t> 2K/6K/10K premade vocab decks.  There are also ones tailored to the </a:t>
            </a:r>
            <a:r>
              <a:rPr kumimoji="1" lang="en-US" altLang="ja-JP" dirty="0" smtClean="0"/>
              <a:t>JLPT. </a:t>
            </a:r>
            <a:endParaRPr kumimoji="1" lang="en-US" altLang="ja-JP" dirty="0" smtClean="0"/>
          </a:p>
          <a:p>
            <a:r>
              <a:rPr lang="en-US" altLang="ja-JP" dirty="0" smtClean="0"/>
              <a:t>Not just limited to vocab drills, you </a:t>
            </a:r>
            <a:r>
              <a:rPr lang="en-US" altLang="ja-JP" dirty="0" smtClean="0"/>
              <a:t>can include grammar, </a:t>
            </a:r>
            <a:r>
              <a:rPr lang="en-US" altLang="ja-JP" dirty="0" smtClean="0"/>
              <a:t>full </a:t>
            </a:r>
            <a:r>
              <a:rPr lang="en-US" altLang="ja-JP" dirty="0" smtClean="0"/>
              <a:t>sentences, ones </a:t>
            </a:r>
            <a:r>
              <a:rPr lang="en-US" altLang="ja-JP" dirty="0" smtClean="0"/>
              <a:t>with </a:t>
            </a:r>
            <a:r>
              <a:rPr lang="en-US" altLang="ja-JP" dirty="0" smtClean="0"/>
              <a:t>audio etc.  </a:t>
            </a:r>
            <a:endParaRPr lang="en-US" altLang="ja-JP" dirty="0" smtClean="0"/>
          </a:p>
          <a:p>
            <a:r>
              <a:rPr kumimoji="1" lang="en-US" altLang="ja-JP" dirty="0" smtClean="0"/>
              <a:t>Needs self-discipline to do regularly every day. </a:t>
            </a:r>
            <a:r>
              <a:rPr lang="en-US" altLang="ja-JP" dirty="0" smtClean="0"/>
              <a:t>Easy to do at your desk, </a:t>
            </a:r>
            <a:r>
              <a:rPr lang="en-US" altLang="ja-JP" dirty="0" smtClean="0"/>
              <a:t>on </a:t>
            </a:r>
            <a:r>
              <a:rPr lang="en-US" altLang="ja-JP" dirty="0" smtClean="0"/>
              <a:t>your phone, on the train, etc. </a:t>
            </a:r>
            <a:endParaRPr kumimoji="1" lang="en-US" altLang="ja-JP" dirty="0" smtClean="0"/>
          </a:p>
          <a:p>
            <a:r>
              <a:rPr lang="en-US" altLang="ja-JP" dirty="0" smtClean="0"/>
              <a:t>Shouldn’t</a:t>
            </a:r>
            <a:r>
              <a:rPr lang="ja-JP" altLang="en-US" dirty="0" smtClean="0"/>
              <a:t> </a:t>
            </a:r>
            <a:r>
              <a:rPr lang="en-US" altLang="ja-JP" dirty="0" smtClean="0"/>
              <a:t>be</a:t>
            </a:r>
            <a:r>
              <a:rPr lang="ja-JP" altLang="en-US" dirty="0"/>
              <a:t> </a:t>
            </a:r>
            <a:r>
              <a:rPr lang="en-US" altLang="ja-JP" dirty="0" smtClean="0"/>
              <a:t>the</a:t>
            </a:r>
            <a:r>
              <a:rPr lang="ja-JP" altLang="en-US" dirty="0"/>
              <a:t> </a:t>
            </a:r>
            <a:r>
              <a:rPr lang="en-US" altLang="ja-JP" dirty="0" smtClean="0"/>
              <a:t>main</a:t>
            </a:r>
            <a:r>
              <a:rPr lang="ja-JP" altLang="en-US" dirty="0"/>
              <a:t> </a:t>
            </a:r>
            <a:r>
              <a:rPr lang="en-US" altLang="ja-JP" dirty="0" smtClean="0"/>
              <a:t>focus</a:t>
            </a:r>
            <a:r>
              <a:rPr lang="ja-JP" altLang="en-US" dirty="0"/>
              <a:t> </a:t>
            </a:r>
            <a:r>
              <a:rPr lang="en-US" altLang="ja-JP" dirty="0" smtClean="0"/>
              <a:t>of</a:t>
            </a:r>
            <a:r>
              <a:rPr lang="ja-JP" altLang="en-US" dirty="0"/>
              <a:t> </a:t>
            </a:r>
            <a:r>
              <a:rPr lang="en-US" altLang="ja-JP" dirty="0" smtClean="0"/>
              <a:t>your</a:t>
            </a:r>
            <a:r>
              <a:rPr lang="ja-JP" altLang="en-US" dirty="0"/>
              <a:t> </a:t>
            </a:r>
            <a:r>
              <a:rPr lang="en-US" altLang="ja-JP" dirty="0" smtClean="0"/>
              <a:t>studies</a:t>
            </a:r>
            <a:r>
              <a:rPr lang="ja-JP" altLang="en-US" dirty="0"/>
              <a:t> </a:t>
            </a:r>
            <a:r>
              <a:rPr lang="en-US" altLang="ja-JP" dirty="0" smtClean="0"/>
              <a:t>though</a:t>
            </a:r>
            <a:r>
              <a:rPr lang="ja-JP" altLang="en-US" dirty="0"/>
              <a:t> </a:t>
            </a:r>
            <a:r>
              <a:rPr lang="en-US" altLang="ja-JP" dirty="0" smtClean="0"/>
              <a:t>–</a:t>
            </a:r>
            <a:r>
              <a:rPr lang="ja-JP" altLang="en-US" dirty="0" smtClean="0"/>
              <a:t> </a:t>
            </a:r>
            <a:r>
              <a:rPr lang="en-US" altLang="ja-JP" dirty="0" smtClean="0"/>
              <a:t>a</a:t>
            </a:r>
            <a:r>
              <a:rPr lang="ja-JP" altLang="en-US" dirty="0"/>
              <a:t> </a:t>
            </a:r>
            <a:r>
              <a:rPr lang="en-US" altLang="ja-JP" dirty="0" smtClean="0"/>
              <a:t>daily</a:t>
            </a:r>
            <a:r>
              <a:rPr lang="ja-JP" altLang="en-US" dirty="0"/>
              <a:t> </a:t>
            </a:r>
            <a:r>
              <a:rPr lang="en-US" altLang="ja-JP" dirty="0" smtClean="0"/>
              <a:t>supplement</a:t>
            </a:r>
            <a:r>
              <a:rPr lang="ja-JP" altLang="en-US" dirty="0"/>
              <a:t> </a:t>
            </a:r>
            <a:r>
              <a:rPr lang="en-US" altLang="ja-JP" dirty="0" smtClean="0"/>
              <a:t>to</a:t>
            </a:r>
            <a:r>
              <a:rPr lang="ja-JP" altLang="en-US" dirty="0"/>
              <a:t> </a:t>
            </a:r>
            <a:r>
              <a:rPr lang="en-US" altLang="ja-JP" dirty="0" smtClean="0"/>
              <a:t>other</a:t>
            </a:r>
            <a:r>
              <a:rPr lang="ja-JP" altLang="en-US" dirty="0"/>
              <a:t> </a:t>
            </a:r>
            <a:r>
              <a:rPr lang="en-US" altLang="ja-JP" dirty="0" smtClean="0"/>
              <a:t>things.</a:t>
            </a:r>
            <a:r>
              <a:rPr lang="ja-JP" altLang="en-US" dirty="0"/>
              <a:t> </a:t>
            </a:r>
            <a:endParaRPr lang="en-US" altLang="ja-JP" dirty="0" smtClean="0"/>
          </a:p>
          <a:p>
            <a:r>
              <a:rPr lang="en-US" altLang="ja-JP" dirty="0" smtClean="0"/>
              <a:t>Be careful not to get a backlog – you don’t want </a:t>
            </a:r>
            <a:r>
              <a:rPr lang="en-US" altLang="ja-JP" dirty="0" smtClean="0"/>
              <a:t>to do 200 </a:t>
            </a:r>
            <a:r>
              <a:rPr lang="en-US" altLang="ja-JP" dirty="0" smtClean="0"/>
              <a:t>cards just to get back on track</a:t>
            </a:r>
            <a:r>
              <a:rPr lang="en-US" altLang="ja-JP" dirty="0" smtClean="0"/>
              <a:t>.</a:t>
            </a:r>
          </a:p>
          <a:p>
            <a:r>
              <a:rPr lang="en-US" altLang="ja-JP" dirty="0"/>
              <a:t>If you’re making </a:t>
            </a:r>
            <a:r>
              <a:rPr lang="en-US" altLang="ja-JP" dirty="0" smtClean="0"/>
              <a:t>cards </a:t>
            </a:r>
            <a:r>
              <a:rPr lang="en-US" altLang="ja-JP" dirty="0"/>
              <a:t>yourself, you need to consider what makes a “good” and “bad” flashcard:</a:t>
            </a:r>
          </a:p>
          <a:p>
            <a:pPr marL="0" indent="0">
              <a:buNone/>
            </a:pPr>
            <a:r>
              <a:rPr lang="ja-JP" altLang="en-US" sz="1700" dirty="0"/>
              <a:t>　</a:t>
            </a:r>
            <a:r>
              <a:rPr lang="en-US" altLang="ja-JP" sz="1700" dirty="0">
                <a:hlinkClick r:id="rId2"/>
              </a:rPr>
              <a:t>http://ankiguide.com/7-common-flashcard-mistakes-to-avoid/</a:t>
            </a:r>
            <a:endParaRPr lang="en-US" altLang="ja-JP" sz="1700" dirty="0"/>
          </a:p>
          <a:p>
            <a:pPr marL="0" indent="0">
              <a:buNone/>
            </a:pPr>
            <a:r>
              <a:rPr lang="ja-JP" altLang="en-US" sz="1700" dirty="0"/>
              <a:t>　</a:t>
            </a:r>
            <a:r>
              <a:rPr lang="en-US" altLang="ja-JP" sz="1700" dirty="0">
                <a:hlinkClick r:id="rId3"/>
              </a:rPr>
              <a:t>https://blog.fluent-forever.com/create-better-flashcards</a:t>
            </a:r>
            <a:r>
              <a:rPr lang="en-US" altLang="ja-JP" sz="1700" dirty="0" smtClean="0">
                <a:hlinkClick r:id="rId3"/>
              </a:rPr>
              <a:t>/</a:t>
            </a:r>
            <a:endParaRPr lang="en-US" altLang="ja-JP" sz="1700" dirty="0" smtClean="0"/>
          </a:p>
          <a:p>
            <a:r>
              <a:rPr lang="en-US" altLang="ja-JP" dirty="0" smtClean="0"/>
              <a:t>There are other sites/programs instead of </a:t>
            </a:r>
            <a:r>
              <a:rPr lang="en-US" altLang="ja-JP" dirty="0" err="1" smtClean="0"/>
              <a:t>Anki</a:t>
            </a:r>
            <a:r>
              <a:rPr lang="en-US" altLang="ja-JP" dirty="0" smtClean="0"/>
              <a:t>: </a:t>
            </a:r>
            <a:r>
              <a:rPr lang="en-US" altLang="ja-JP" sz="1700" dirty="0" smtClean="0">
                <a:hlinkClick r:id="rId4"/>
              </a:rPr>
              <a:t>https</a:t>
            </a:r>
            <a:r>
              <a:rPr lang="en-US" altLang="ja-JP" sz="1700" dirty="0">
                <a:hlinkClick r:id="rId4"/>
              </a:rPr>
              <a:t>://www.tofugu.com/japanese/spaced-repetition/</a:t>
            </a:r>
            <a:endParaRPr lang="en-US" altLang="ja-JP" sz="1700"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829019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Kanji and mnemonics</a:t>
            </a:r>
            <a:endParaRPr kumimoji="1" lang="ja-JP" altLang="en-US" dirty="0"/>
          </a:p>
        </p:txBody>
      </p:sp>
      <p:sp>
        <p:nvSpPr>
          <p:cNvPr id="3" name="コンテンツ プレースホルダー 2"/>
          <p:cNvSpPr>
            <a:spLocks noGrp="1"/>
          </p:cNvSpPr>
          <p:nvPr>
            <p:ph idx="1"/>
          </p:nvPr>
        </p:nvSpPr>
        <p:spPr>
          <a:xfrm>
            <a:off x="1251678" y="1874517"/>
            <a:ext cx="10178322" cy="4829577"/>
          </a:xfrm>
        </p:spPr>
        <p:txBody>
          <a:bodyPr>
            <a:normAutofit/>
          </a:bodyPr>
          <a:lstStyle/>
          <a:p>
            <a:r>
              <a:rPr lang="en-US" altLang="ja-JP" dirty="0" smtClean="0"/>
              <a:t>Don’t be scared of kanji, don’t put off learning them. </a:t>
            </a:r>
          </a:p>
          <a:p>
            <a:r>
              <a:rPr kumimoji="1" lang="en-US" altLang="ja-JP" dirty="0" smtClean="0"/>
              <a:t>The Japanese way of learning kanji – by rote memory, writing them down hundreds of times – is inefficient.</a:t>
            </a:r>
          </a:p>
          <a:p>
            <a:r>
              <a:rPr lang="en-US" altLang="ja-JP" dirty="0" smtClean="0"/>
              <a:t>You’re probably not going to need to write things by that often. Learn how to write until you get basic stroke order down.</a:t>
            </a:r>
          </a:p>
          <a:p>
            <a:r>
              <a:rPr lang="en-US" altLang="ja-JP" dirty="0"/>
              <a:t>There are quite a few kanji mnemonic tools out there – the book “Remembering the Kanji” is popular with beginners, as is the </a:t>
            </a:r>
            <a:r>
              <a:rPr lang="en-US" altLang="ja-JP" dirty="0" err="1"/>
              <a:t>Wani</a:t>
            </a:r>
            <a:r>
              <a:rPr lang="en-US" altLang="ja-JP" dirty="0"/>
              <a:t> </a:t>
            </a:r>
            <a:r>
              <a:rPr lang="en-US" altLang="ja-JP" dirty="0" err="1"/>
              <a:t>Kani</a:t>
            </a:r>
            <a:r>
              <a:rPr lang="en-US" altLang="ja-JP" dirty="0"/>
              <a:t> SRS tool </a:t>
            </a:r>
            <a:r>
              <a:rPr lang="en-US" altLang="ja-JP" dirty="0">
                <a:hlinkClick r:id="rId2"/>
              </a:rPr>
              <a:t>https://www.wanikani.com/</a:t>
            </a:r>
            <a:r>
              <a:rPr lang="en-US" altLang="ja-JP" dirty="0"/>
              <a:t> </a:t>
            </a:r>
            <a:r>
              <a:rPr lang="en-US" altLang="ja-JP" dirty="0" err="1"/>
              <a:t>Wani</a:t>
            </a:r>
            <a:r>
              <a:rPr lang="en-US" altLang="ja-JP" dirty="0"/>
              <a:t> </a:t>
            </a:r>
            <a:r>
              <a:rPr lang="en-US" altLang="ja-JP" dirty="0" err="1"/>
              <a:t>Kani</a:t>
            </a:r>
            <a:r>
              <a:rPr lang="en-US" altLang="ja-JP" dirty="0"/>
              <a:t> isn’t free, but you can dabble with the first few levels as a trial. </a:t>
            </a:r>
          </a:p>
          <a:p>
            <a:r>
              <a:rPr lang="en-US" altLang="ja-JP" dirty="0"/>
              <a:t>Mnemonics rely on a imagined story to create a visual link between this and a kanji. For </a:t>
            </a:r>
            <a:r>
              <a:rPr lang="en-US" altLang="ja-JP" dirty="0" smtClean="0"/>
              <a:t>example, </a:t>
            </a:r>
            <a:r>
              <a:rPr lang="ja-JP" altLang="en-US" dirty="0"/>
              <a:t>休 </a:t>
            </a:r>
            <a:r>
              <a:rPr lang="en-US" altLang="ja-JP" dirty="0"/>
              <a:t>contains the “man” radical and the “tree” radical, it’s a man relaxing against a tree in the </a:t>
            </a:r>
            <a:r>
              <a:rPr lang="en-US" altLang="ja-JP" dirty="0" smtClean="0"/>
              <a:t>sun, conjuring up the image of “rest”.</a:t>
            </a:r>
          </a:p>
          <a:p>
            <a:r>
              <a:rPr lang="en-US" altLang="ja-JP" dirty="0" smtClean="0"/>
              <a:t>RTK </a:t>
            </a:r>
            <a:r>
              <a:rPr lang="en-US" altLang="ja-JP" dirty="0"/>
              <a:t>doesn’t </a:t>
            </a:r>
            <a:r>
              <a:rPr lang="en-US" altLang="ja-JP" dirty="0" smtClean="0"/>
              <a:t>tell </a:t>
            </a:r>
            <a:r>
              <a:rPr lang="en-US" altLang="ja-JP" dirty="0"/>
              <a:t>you </a:t>
            </a:r>
            <a:r>
              <a:rPr lang="en-US" altLang="ja-JP" dirty="0" smtClean="0"/>
              <a:t>the kanji readings. </a:t>
            </a:r>
            <a:r>
              <a:rPr lang="en-US" altLang="ja-JP" dirty="0" err="1" smtClean="0"/>
              <a:t>Wani</a:t>
            </a:r>
            <a:r>
              <a:rPr lang="en-US" altLang="ja-JP" dirty="0" smtClean="0"/>
              <a:t> </a:t>
            </a:r>
            <a:r>
              <a:rPr lang="en-US" altLang="ja-JP" dirty="0" err="1" smtClean="0"/>
              <a:t>Kani</a:t>
            </a:r>
            <a:r>
              <a:rPr lang="en-US" altLang="ja-JP" dirty="0" smtClean="0"/>
              <a:t> includes a </a:t>
            </a:r>
            <a:r>
              <a:rPr lang="en-US" altLang="ja-JP" dirty="0"/>
              <a:t>reading mnemonic too. </a:t>
            </a:r>
          </a:p>
          <a:p>
            <a:pPr marL="0" indent="0">
              <a:buNone/>
            </a:pPr>
            <a:endParaRPr kumimoji="1" lang="ja-JP" altLang="en-US" dirty="0"/>
          </a:p>
        </p:txBody>
      </p:sp>
      <p:pic>
        <p:nvPicPr>
          <p:cNvPr id="1028" name="Picture 4" descr="Image result for remembering the kan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8582" y="176219"/>
            <a:ext cx="1358538" cy="190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05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TM02900743[[fn=オーガニック]]</Template>
  <TotalTime>2181</TotalTime>
  <Words>3452</Words>
  <Application>Microsoft Office PowerPoint</Application>
  <PresentationFormat>ワイド画面</PresentationFormat>
  <Paragraphs>250</Paragraphs>
  <Slides>26</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26</vt:i4>
      </vt:variant>
    </vt:vector>
  </HeadingPairs>
  <TitlesOfParts>
    <vt:vector size="36" baseType="lpstr">
      <vt:lpstr>ＭＳ Ｐゴシック</vt:lpstr>
      <vt:lpstr>メイリオ</vt:lpstr>
      <vt:lpstr>Arial</vt:lpstr>
      <vt:lpstr>Calibri</vt:lpstr>
      <vt:lpstr>Calibri Light</vt:lpstr>
      <vt:lpstr>Gill Sans MT</vt:lpstr>
      <vt:lpstr>Impact</vt:lpstr>
      <vt:lpstr>Wingdings 2</vt:lpstr>
      <vt:lpstr>HDOfficeLightV0</vt:lpstr>
      <vt:lpstr>Badge</vt:lpstr>
      <vt:lpstr>Japanese study SKILLS</vt:lpstr>
      <vt:lpstr>My Situation   THEN    Now</vt:lpstr>
      <vt:lpstr>What’s YOUR FOCUS?</vt:lpstr>
      <vt:lpstr>THE JLPT</vt:lpstr>
      <vt:lpstr>My Approach</vt:lpstr>
      <vt:lpstr>Pros of Self-Study</vt:lpstr>
      <vt:lpstr>Cons of Self-study</vt:lpstr>
      <vt:lpstr>Anki/SRS/FLashcards</vt:lpstr>
      <vt:lpstr>Kanji and mnemonics</vt:lpstr>
      <vt:lpstr>Kanji and mnemonics cont.</vt:lpstr>
      <vt:lpstr>Kanji and mnemonics cont.</vt:lpstr>
      <vt:lpstr>Comprehensible Input</vt:lpstr>
      <vt:lpstr>Shadowing/Speaking</vt:lpstr>
      <vt:lpstr>Generic Motivational ADVICE</vt:lpstr>
      <vt:lpstr>TEXTBOOK RESOURCES – Japanese from Zero Series</vt:lpstr>
      <vt:lpstr>TEXTBOOK RESOURCES – Genki I and II</vt:lpstr>
      <vt:lpstr>TEXTBOOK RESOURCES – Dictionary of Basic/Intermediate/Advanced Grammar</vt:lpstr>
      <vt:lpstr>TEXTBOOK RESOURCES – Sou Matome Series</vt:lpstr>
      <vt:lpstr>TEXTBOOK RESOURCES – Kanzen Master Series</vt:lpstr>
      <vt:lpstr>Internet Resources</vt:lpstr>
      <vt:lpstr>Internet Resources cont.</vt:lpstr>
      <vt:lpstr>Internet Resources cont.</vt:lpstr>
      <vt:lpstr>Youtube</vt:lpstr>
      <vt:lpstr>Phone RESOURCES</vt:lpstr>
      <vt:lpstr>School Resources</vt:lpstr>
      <vt:lpstr>REAL LIFE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study methods</dc:title>
  <dc:creator>本巣小 職員</dc:creator>
  <cp:lastModifiedBy>本巣小 職員</cp:lastModifiedBy>
  <cp:revision>133</cp:revision>
  <dcterms:created xsi:type="dcterms:W3CDTF">2019-01-07T00:01:20Z</dcterms:created>
  <dcterms:modified xsi:type="dcterms:W3CDTF">2019-01-16T07:31:19Z</dcterms:modified>
</cp:coreProperties>
</file>