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329A-3E9B-4282-B637-D35619FA8AB7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3F21-D63C-4396-8ECE-289E1D01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3F21-D63C-4396-8ECE-289E1D01F2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3F21-D63C-4396-8ECE-289E1D01F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i-moj.go.jp/english/tetuduki/kanri/shyorui/03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7A332-E458-44BA-B5AC-CB6650160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360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>
                <a:solidFill>
                  <a:schemeClr val="accent2"/>
                </a:solidFill>
              </a:rPr>
              <a:t>n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dirty="0" err="1">
                <a:solidFill>
                  <a:schemeClr val="tx1"/>
                </a:solidFill>
              </a:rPr>
              <a:t>A</a:t>
            </a:r>
            <a:r>
              <a:rPr lang="en-US" dirty="0" err="1">
                <a:solidFill>
                  <a:schemeClr val="accent2"/>
                </a:solidFill>
              </a:rPr>
              <a:t>l</a:t>
            </a:r>
            <a:endParaRPr 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C8859C-ACD0-4FCF-A6C1-5A841B495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Day of Sitting and Waiting</a:t>
            </a:r>
          </a:p>
        </p:txBody>
      </p:sp>
    </p:spTree>
    <p:extLst>
      <p:ext uri="{BB962C8B-B14F-4D97-AF65-F5344CB8AC3E}">
        <p14:creationId xmlns:p14="http://schemas.microsoft.com/office/powerpoint/2010/main" val="35847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4DD96D-7FA9-4CAD-B9C3-CF264705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867" y="256463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lbertus MT" panose="020E0602030304020304" pitchFamily="34" charset="0"/>
              </a:rPr>
              <a:t>OG’s visa explanation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29EFA3-4B29-40DE-A923-FB769D7DC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2421924"/>
            <a:ext cx="11197281" cy="3796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● Will need to renew at the end of your third year (generally. </a:t>
            </a:r>
            <a:r>
              <a:rPr lang="en-US" dirty="0">
                <a:solidFill>
                  <a:schemeClr val="accent2"/>
                </a:solidFill>
              </a:rPr>
              <a:t>Verify</a:t>
            </a:r>
            <a:r>
              <a:rPr lang="en-US" dirty="0"/>
              <a:t> your dates just in case!) </a:t>
            </a:r>
          </a:p>
          <a:p>
            <a:pPr marL="0" indent="0">
              <a:buNone/>
            </a:pPr>
            <a:r>
              <a:rPr lang="en-US" dirty="0"/>
              <a:t>● Can only start </a:t>
            </a:r>
            <a:r>
              <a:rPr lang="en-US" dirty="0">
                <a:solidFill>
                  <a:schemeClr val="accent2"/>
                </a:solidFill>
              </a:rPr>
              <a:t>3 months </a:t>
            </a:r>
            <a:r>
              <a:rPr lang="en-US" dirty="0"/>
              <a:t>before expiration date </a:t>
            </a:r>
          </a:p>
          <a:p>
            <a:pPr marL="0" indent="0">
              <a:buNone/>
            </a:pPr>
            <a:r>
              <a:rPr lang="en-US" dirty="0"/>
              <a:t>● Details on how to apply found here </a:t>
            </a:r>
          </a:p>
          <a:p>
            <a:pPr marL="0" indent="0">
              <a:buNone/>
            </a:pPr>
            <a:r>
              <a:rPr lang="en-US" dirty="0"/>
              <a:t>● Recommended you have a passport with more than 3 months left (more is better!) </a:t>
            </a:r>
          </a:p>
          <a:p>
            <a:pPr marL="0" indent="0">
              <a:buNone/>
            </a:pPr>
            <a:r>
              <a:rPr lang="en-US" dirty="0"/>
              <a:t>● You will receive a temporary extension when you apply, but you must apply </a:t>
            </a:r>
            <a:r>
              <a:rPr lang="en-US" dirty="0">
                <a:solidFill>
                  <a:schemeClr val="accent2"/>
                </a:solidFill>
              </a:rPr>
              <a:t>before</a:t>
            </a:r>
            <a:r>
              <a:rPr lang="en-US" dirty="0"/>
              <a:t> your visa expires! </a:t>
            </a:r>
          </a:p>
          <a:p>
            <a:pPr marL="0" indent="0">
              <a:buNone/>
            </a:pPr>
            <a:r>
              <a:rPr lang="en-US" dirty="0"/>
              <a:t>● Your BOE (maybe supervisor) has to fill out a page of the form.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340F6B-D1D0-4415-82D2-5865A5D6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64296"/>
            <a:ext cx="2263485" cy="226128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4DCC60C-2464-4A07-BF84-DD8D66CE64BE}"/>
              </a:ext>
            </a:extLst>
          </p:cNvPr>
          <p:cNvSpPr/>
          <p:nvPr/>
        </p:nvSpPr>
        <p:spPr>
          <a:xfrm>
            <a:off x="2424124" y="14062"/>
            <a:ext cx="22634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US" sz="1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</a:p>
          <a:p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http://www.immi-moj.go.jp/english/tetuduki/kanri/shyorui/03.html </a:t>
            </a:r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D95DDF-4921-4C70-8EF8-A5DBD570A647}"/>
              </a:ext>
            </a:extLst>
          </p:cNvPr>
          <p:cNvSpPr txBox="1"/>
          <p:nvPr/>
        </p:nvSpPr>
        <p:spPr>
          <a:xfrm>
            <a:off x="7740618" y="1137629"/>
            <a:ext cx="3929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Can be found on Gifu Weebly</a:t>
            </a:r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7E10ACD0-6392-46B3-91C5-2BCE218E7DBF}"/>
              </a:ext>
            </a:extLst>
          </p:cNvPr>
          <p:cNvSpPr/>
          <p:nvPr/>
        </p:nvSpPr>
        <p:spPr>
          <a:xfrm rot="18899117">
            <a:off x="5524500" y="3571104"/>
            <a:ext cx="383059" cy="40777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0277 L -0.26003 -0.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A867B-AB1A-4779-A124-4861387B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4" y="-88243"/>
            <a:ext cx="11376454" cy="1293028"/>
          </a:xfrm>
        </p:spPr>
        <p:txBody>
          <a:bodyPr/>
          <a:lstStyle/>
          <a:p>
            <a:pPr algn="ctr"/>
            <a:r>
              <a:rPr lang="en-US" dirty="0"/>
              <a:t>The three places you can apply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4402802-9F3F-4A78-934E-77FF31071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370" y="3047425"/>
            <a:ext cx="2068954" cy="206636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FF3A93-EF98-478D-A3B1-37E993C8287F}"/>
              </a:ext>
            </a:extLst>
          </p:cNvPr>
          <p:cNvSpPr/>
          <p:nvPr/>
        </p:nvSpPr>
        <p:spPr>
          <a:xfrm>
            <a:off x="505370" y="5150078"/>
            <a:ext cx="207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500-8812 2-7-2, </a:t>
            </a:r>
            <a:r>
              <a:rPr lang="en-US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Mieji-cho</a:t>
            </a:r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Gifu City, Gifu </a:t>
            </a:r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054722-356B-4CCA-98CF-4B46759E83C5}"/>
              </a:ext>
            </a:extLst>
          </p:cNvPr>
          <p:cNvSpPr txBox="1"/>
          <p:nvPr/>
        </p:nvSpPr>
        <p:spPr>
          <a:xfrm>
            <a:off x="514914" y="2641808"/>
            <a:ext cx="206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Gifu City Branch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385476-C008-4609-B699-B920D81E5F16}"/>
              </a:ext>
            </a:extLst>
          </p:cNvPr>
          <p:cNvSpPr txBox="1"/>
          <p:nvPr/>
        </p:nvSpPr>
        <p:spPr>
          <a:xfrm>
            <a:off x="4845908" y="2621154"/>
            <a:ext cx="21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Toyama Branch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293CDE-6424-4CE2-A6C7-F9F14814020F}"/>
              </a:ext>
            </a:extLst>
          </p:cNvPr>
          <p:cNvSpPr txBox="1"/>
          <p:nvPr/>
        </p:nvSpPr>
        <p:spPr>
          <a:xfrm>
            <a:off x="8894859" y="2641808"/>
            <a:ext cx="216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Nagoya Regional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C6B0BCD-1863-4E2D-B2A0-69F17467E239}"/>
              </a:ext>
            </a:extLst>
          </p:cNvPr>
          <p:cNvSpPr/>
          <p:nvPr/>
        </p:nvSpPr>
        <p:spPr>
          <a:xfrm>
            <a:off x="4581267" y="5150078"/>
            <a:ext cx="2502243" cy="148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939-8252 1st floor, Toyama Airport Bldg., 30 </a:t>
            </a:r>
            <a:r>
              <a:rPr lang="en-US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Akigashima</a:t>
            </a:r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Toya-ma City, Toyama </a:t>
            </a:r>
            <a:endParaRPr 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CA0A629-B938-44AE-BC2A-89B6BE43D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911" y="3034881"/>
            <a:ext cx="2068954" cy="20708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29FAC44-6FE5-4A59-AC0E-9CA9D82F2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209" y="3034880"/>
            <a:ext cx="2069291" cy="207080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F76F070-DF64-4C91-8BEF-8204D3E4B2B4}"/>
              </a:ext>
            </a:extLst>
          </p:cNvPr>
          <p:cNvSpPr/>
          <p:nvPr/>
        </p:nvSpPr>
        <p:spPr>
          <a:xfrm>
            <a:off x="8853461" y="5150078"/>
            <a:ext cx="2262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455-8601 5-18, </a:t>
            </a:r>
            <a:r>
              <a:rPr lang="en-US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Shoho-cho</a:t>
            </a:r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Minato-ku, Nagoya City, Aichi </a:t>
            </a:r>
            <a:endParaRPr 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85386-1657-444E-9167-4AA94587EF4F}"/>
              </a:ext>
            </a:extLst>
          </p:cNvPr>
          <p:cNvSpPr txBox="1"/>
          <p:nvPr/>
        </p:nvSpPr>
        <p:spPr>
          <a:xfrm>
            <a:off x="733168" y="1072147"/>
            <a:ext cx="10725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● The Gifu Branch of the Nagoya Regional Immigration Bureau (in Gifu City, near Media Cosmos, not busy) </a:t>
            </a:r>
          </a:p>
          <a:p>
            <a:r>
              <a:rPr lang="en-US" dirty="0"/>
              <a:t>● The Toyama Branch, (at Toyama </a:t>
            </a:r>
            <a:r>
              <a:rPr lang="en-US" dirty="0" err="1"/>
              <a:t>Kitokito</a:t>
            </a:r>
            <a:r>
              <a:rPr lang="en-US" dirty="0"/>
              <a:t> Airport) </a:t>
            </a:r>
          </a:p>
          <a:p>
            <a:r>
              <a:rPr lang="en-US" dirty="0"/>
              <a:t>● The Nagoya Regional Immigration Bureau itself (Not recommended, crowded and busy)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2BAC00-755B-4E41-85E5-9C552F6E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find on the site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9C9147-D6DC-4F96-B1E4-418DA673A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US" sz="20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US" dirty="0">
                <a:latin typeface="UD Digi Kyokasho NK-R" panose="02020400000000000000" pitchFamily="18" charset="-128"/>
                <a:ea typeface="UD Digi Kyokasho NK-R" panose="02020400000000000000" pitchFamily="18" charset="-128"/>
                <a:hlinkClick r:id="rId2"/>
              </a:rPr>
              <a:t>http://www.immi-moj.go.jp/english/tetuduki/kanri/shyorui/03.html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AD675-CD9D-4443-AAE5-0AAD01A5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750" y="407573"/>
            <a:ext cx="8610600" cy="1293028"/>
          </a:xfrm>
        </p:spPr>
        <p:txBody>
          <a:bodyPr/>
          <a:lstStyle/>
          <a:p>
            <a:r>
              <a:rPr lang="en-US" dirty="0"/>
              <a:t>The documents, a snapshot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B14C66B-2E92-4CEC-A614-74983CF3C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58" t="20403" r="22655" b="69"/>
          <a:stretch/>
        </p:blipFill>
        <p:spPr>
          <a:xfrm>
            <a:off x="98854" y="1369963"/>
            <a:ext cx="3830595" cy="503954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E2EDC69-7F72-40EB-AC34-3C6FE4BBF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95" t="20558" r="23770"/>
          <a:stretch/>
        </p:blipFill>
        <p:spPr>
          <a:xfrm>
            <a:off x="4228586" y="1369963"/>
            <a:ext cx="3734828" cy="50804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C6383C-A262-484E-93D4-942B5BB53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77" t="19962" r="22465"/>
          <a:stretch/>
        </p:blipFill>
        <p:spPr>
          <a:xfrm>
            <a:off x="8261280" y="1352794"/>
            <a:ext cx="3880657" cy="50976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FB1DAC-197F-4F14-8C7C-6A62DF66F272}"/>
              </a:ext>
            </a:extLst>
          </p:cNvPr>
          <p:cNvSpPr txBox="1"/>
          <p:nvPr/>
        </p:nvSpPr>
        <p:spPr>
          <a:xfrm>
            <a:off x="1458257" y="6409504"/>
            <a:ext cx="518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You fill these out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5911F4-A8BE-46BE-A290-77BD24F644C0}"/>
              </a:ext>
            </a:extLst>
          </p:cNvPr>
          <p:cNvSpPr txBox="1"/>
          <p:nvPr/>
        </p:nvSpPr>
        <p:spPr>
          <a:xfrm>
            <a:off x="8508732" y="6450427"/>
            <a:ext cx="33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school/BOE fills this out</a:t>
            </a:r>
          </a:p>
        </p:txBody>
      </p:sp>
    </p:spTree>
    <p:extLst>
      <p:ext uri="{BB962C8B-B14F-4D97-AF65-F5344CB8AC3E}">
        <p14:creationId xmlns:p14="http://schemas.microsoft.com/office/powerpoint/2010/main" val="67103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052E1-C2AA-4475-A7F0-CF7EB77B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29251"/>
            <a:ext cx="8610600" cy="1293028"/>
          </a:xfrm>
        </p:spPr>
        <p:txBody>
          <a:bodyPr/>
          <a:lstStyle/>
          <a:p>
            <a:r>
              <a:rPr lang="en-US" dirty="0"/>
              <a:t>The documents, a snapshot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38866FF-EE7B-43E5-A946-5136FE44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65" t="21325" r="20365" b="69"/>
          <a:stretch/>
        </p:blipFill>
        <p:spPr>
          <a:xfrm>
            <a:off x="296564" y="1322172"/>
            <a:ext cx="4843846" cy="55358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F83D57-88C6-4698-83D4-71F414D20033}"/>
              </a:ext>
            </a:extLst>
          </p:cNvPr>
          <p:cNvSpPr txBox="1"/>
          <p:nvPr/>
        </p:nvSpPr>
        <p:spPr>
          <a:xfrm rot="20411178">
            <a:off x="949469" y="3088701"/>
            <a:ext cx="3336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ntique Olive Compact" panose="020B0904030504030204" pitchFamily="34" charset="0"/>
              </a:rPr>
              <a:t>You don’t need this one!!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4B339A-D235-44CF-A5C6-BFD175AC2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21067" r="20439"/>
          <a:stretch/>
        </p:blipFill>
        <p:spPr>
          <a:xfrm>
            <a:off x="6960973" y="1322172"/>
            <a:ext cx="4670854" cy="553582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90B0E9-8F4B-4502-B10B-3E6A2BAFE428}"/>
              </a:ext>
            </a:extLst>
          </p:cNvPr>
          <p:cNvSpPr txBox="1"/>
          <p:nvPr/>
        </p:nvSpPr>
        <p:spPr>
          <a:xfrm rot="1097398">
            <a:off x="7512121" y="2784785"/>
            <a:ext cx="3552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ntique Olive Compact" panose="020B0904030504030204" pitchFamily="34" charset="0"/>
              </a:rPr>
              <a:t>You (probably) don’t need this one!!</a:t>
            </a:r>
          </a:p>
        </p:txBody>
      </p:sp>
    </p:spTree>
    <p:extLst>
      <p:ext uri="{BB962C8B-B14F-4D97-AF65-F5344CB8AC3E}">
        <p14:creationId xmlns:p14="http://schemas.microsoft.com/office/powerpoint/2010/main" val="25441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64A525-8730-44EF-968A-F953003D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as I say, not as I do’s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7996DE-77AE-4C7F-B25A-91946B0A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for 5 years</a:t>
            </a:r>
          </a:p>
          <a:p>
            <a:r>
              <a:rPr lang="en-US" dirty="0"/>
              <a:t>Revenue stamps from PO</a:t>
            </a:r>
          </a:p>
          <a:p>
            <a:r>
              <a:rPr lang="en-US" dirty="0"/>
              <a:t>Sign-in when you arrive. You get a number to hold onto and then return when you leave</a:t>
            </a:r>
          </a:p>
          <a:p>
            <a:r>
              <a:rPr lang="en-US" dirty="0"/>
              <a:t>The office may not be on the first floor</a:t>
            </a:r>
          </a:p>
          <a:p>
            <a:r>
              <a:rPr lang="en-US" dirty="0"/>
              <a:t>Get in line ASAP</a:t>
            </a:r>
          </a:p>
          <a:p>
            <a:r>
              <a:rPr lang="en-US" dirty="0"/>
              <a:t>There is an English post card</a:t>
            </a:r>
          </a:p>
          <a:p>
            <a:r>
              <a:rPr lang="en-US" dirty="0"/>
              <a:t>For the love of god, bring an automated fan and cooling wipes</a:t>
            </a:r>
          </a:p>
        </p:txBody>
      </p:sp>
      <p:pic>
        <p:nvPicPr>
          <p:cNvPr id="4" name="Picture 2" descr="Pin by Maria Boyes on old school | My childhood memories, Funny pictures,  Childhood memories">
            <a:extLst>
              <a:ext uri="{FF2B5EF4-FFF2-40B4-BE49-F238E27FC236}">
                <a16:creationId xmlns:a16="http://schemas.microsoft.com/office/drawing/2014/main" id="{EB941D1F-74C1-4494-A808-9A248FB8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9315"/>
            <a:ext cx="5765074" cy="52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AC6D6-6DFA-4795-9FCE-A728C207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725" y="287481"/>
            <a:ext cx="8610600" cy="1293028"/>
          </a:xfrm>
        </p:spPr>
        <p:txBody>
          <a:bodyPr/>
          <a:lstStyle/>
          <a:p>
            <a:r>
              <a:rPr lang="en-US" b="1" dirty="0"/>
              <a:t>Know your rights!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857892-D137-4936-80FC-56BD0923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565" y="1371602"/>
            <a:ext cx="2050869" cy="992776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(Special leave)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Article 11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(1 </a:t>
            </a:r>
            <a:r>
              <a:rPr lang="en-US" sz="1900" i="1" dirty="0"/>
              <a:t>[</a:t>
            </a:r>
            <a:r>
              <a:rPr lang="en-US" sz="1700" i="1" dirty="0"/>
              <a:t>unlabeled</a:t>
            </a:r>
            <a:r>
              <a:rPr lang="en-US" sz="1900" i="1" dirty="0"/>
              <a:t>]</a:t>
            </a:r>
            <a:r>
              <a:rPr lang="en-US" dirty="0">
                <a:solidFill>
                  <a:schemeClr val="tx1"/>
                </a:solidFill>
              </a:rPr>
              <a:t>) – (4)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D4DF9D-A57F-4BA5-B8F7-73AA3B61CEB9}"/>
              </a:ext>
            </a:extLst>
          </p:cNvPr>
          <p:cNvSpPr txBox="1"/>
          <p:nvPr/>
        </p:nvSpPr>
        <p:spPr>
          <a:xfrm>
            <a:off x="182880" y="2690949"/>
            <a:ext cx="1182624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tx1"/>
                </a:solidFill>
              </a:rPr>
              <a:t>Special leave shall be provided for the ALT for the periods set out in the following items:   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. – xix.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66ADEE-69BA-4722-A949-1C55B1658A69}"/>
              </a:ext>
            </a:extLst>
          </p:cNvPr>
          <p:cNvSpPr txBox="1"/>
          <p:nvPr/>
        </p:nvSpPr>
        <p:spPr>
          <a:xfrm>
            <a:off x="1066800" y="3427162"/>
            <a:ext cx="138901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/>
              <a:t>xviii.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04C638-2BD0-43D7-BD7B-5205C949199E}"/>
              </a:ext>
            </a:extLst>
          </p:cNvPr>
          <p:cNvSpPr txBox="1"/>
          <p:nvPr/>
        </p:nvSpPr>
        <p:spPr>
          <a:xfrm>
            <a:off x="2560320" y="3474818"/>
            <a:ext cx="540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other time as designated by the Supervisor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9697AB-32EB-4A4E-AAAC-31B6DAACDBAB}"/>
              </a:ext>
            </a:extLst>
          </p:cNvPr>
          <p:cNvSpPr txBox="1"/>
          <p:nvPr/>
        </p:nvSpPr>
        <p:spPr>
          <a:xfrm>
            <a:off x="2560320" y="3464994"/>
            <a:ext cx="897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							    (e.g. for Foreigner Registration, visa-related applications): the period of time the Supervisor deems necessary.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03A837-B8C0-4C3D-9FAD-CE5FA5FEEE3B}"/>
              </a:ext>
            </a:extLst>
          </p:cNvPr>
          <p:cNvSpPr txBox="1"/>
          <p:nvPr/>
        </p:nvSpPr>
        <p:spPr>
          <a:xfrm>
            <a:off x="1761309" y="4899463"/>
            <a:ext cx="1008017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/>
              <a:t>(3)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D0F7A2-687E-4714-B6A9-80CCAED58F9D}"/>
              </a:ext>
            </a:extLst>
          </p:cNvPr>
          <p:cNvSpPr txBox="1"/>
          <p:nvPr/>
        </p:nvSpPr>
        <p:spPr>
          <a:xfrm>
            <a:off x="2921725" y="4684019"/>
            <a:ext cx="7508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period of special leave specified in Section 1 above from Item 2 </a:t>
            </a:r>
            <a:r>
              <a:rPr lang="en-US" dirty="0">
                <a:solidFill>
                  <a:schemeClr val="accent2"/>
                </a:solidFill>
              </a:rPr>
              <a:t>[ii.] </a:t>
            </a:r>
            <a:r>
              <a:rPr lang="en-US" dirty="0"/>
              <a:t>to item 5 </a:t>
            </a:r>
            <a:r>
              <a:rPr lang="en-US" dirty="0">
                <a:solidFill>
                  <a:schemeClr val="accent2"/>
                </a:solidFill>
              </a:rPr>
              <a:t>[v.] </a:t>
            </a:r>
            <a:r>
              <a:rPr lang="en-US" dirty="0"/>
              <a:t>and in Item 18 </a:t>
            </a:r>
            <a:r>
              <a:rPr lang="en-US" dirty="0">
                <a:solidFill>
                  <a:schemeClr val="accent2"/>
                </a:solidFill>
              </a:rPr>
              <a:t>[xviii.] </a:t>
            </a:r>
            <a:r>
              <a:rPr lang="en-US" dirty="0"/>
              <a:t>and in Item 19 </a:t>
            </a:r>
            <a:r>
              <a:rPr lang="en-US" dirty="0">
                <a:solidFill>
                  <a:schemeClr val="accent2"/>
                </a:solidFill>
              </a:rPr>
              <a:t>[xix.] </a:t>
            </a:r>
            <a:r>
              <a:rPr lang="en-US" dirty="0"/>
              <a:t>is </a:t>
            </a:r>
            <a:r>
              <a:rPr lang="en-US" sz="2000" dirty="0"/>
              <a:t>to be paid</a:t>
            </a:r>
            <a:r>
              <a:rPr lang="en-US" dirty="0"/>
              <a:t>, and the period of Item 1 </a:t>
            </a: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.] </a:t>
            </a:r>
            <a:r>
              <a:rPr lang="en-US" dirty="0"/>
              <a:t>and that from Item 6 </a:t>
            </a:r>
            <a:r>
              <a:rPr lang="en-US" dirty="0">
                <a:solidFill>
                  <a:schemeClr val="accent2"/>
                </a:solidFill>
              </a:rPr>
              <a:t>[vi.] </a:t>
            </a:r>
            <a:r>
              <a:rPr lang="en-US" dirty="0"/>
              <a:t>to Item 17 </a:t>
            </a:r>
            <a:r>
              <a:rPr lang="en-US" dirty="0">
                <a:solidFill>
                  <a:schemeClr val="accent2"/>
                </a:solidFill>
              </a:rPr>
              <a:t>[xvii.] </a:t>
            </a:r>
            <a:r>
              <a:rPr lang="en-US" dirty="0"/>
              <a:t>is to be unpaid.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EFECDB-EFE6-418F-BE5E-A8580F945F05}"/>
              </a:ext>
            </a:extLst>
          </p:cNvPr>
          <p:cNvSpPr txBox="1"/>
          <p:nvPr/>
        </p:nvSpPr>
        <p:spPr>
          <a:xfrm>
            <a:off x="5804263" y="6401242"/>
            <a:ext cx="6387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Memo~ Refresh yourself on your contract every once in a while</a:t>
            </a:r>
          </a:p>
        </p:txBody>
      </p:sp>
    </p:spTree>
    <p:extLst>
      <p:ext uri="{BB962C8B-B14F-4D97-AF65-F5344CB8AC3E}">
        <p14:creationId xmlns:p14="http://schemas.microsoft.com/office/powerpoint/2010/main" val="19545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飛行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872</TotalTime>
  <Words>496</Words>
  <Application>Microsoft Office PowerPoint</Application>
  <PresentationFormat>ワイド画面</PresentationFormat>
  <Paragraphs>54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ＭＳ Ｐゴシック</vt:lpstr>
      <vt:lpstr>UD Digi Kyokasho NK-R</vt:lpstr>
      <vt:lpstr>游ゴシック</vt:lpstr>
      <vt:lpstr>Albertus MT</vt:lpstr>
      <vt:lpstr>Antique Olive Compact</vt:lpstr>
      <vt:lpstr>Arial</vt:lpstr>
      <vt:lpstr>Calibri</vt:lpstr>
      <vt:lpstr>Century Gothic</vt:lpstr>
      <vt:lpstr>飛行機雲</vt:lpstr>
      <vt:lpstr>Visa RenewAl</vt:lpstr>
      <vt:lpstr>OG’s visa explanation</vt:lpstr>
      <vt:lpstr>The three places you can apply</vt:lpstr>
      <vt:lpstr>What you’ll find on the site</vt:lpstr>
      <vt:lpstr>The documents, a snapshot</vt:lpstr>
      <vt:lpstr>The documents, a snapshot</vt:lpstr>
      <vt:lpstr>do as I say, not as I do’s</vt:lpstr>
      <vt:lpstr>Know your rights!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Visa shit</dc:title>
  <dc:creator>岐阜県教育委員会</dc:creator>
  <cp:lastModifiedBy>岐阜県教育委員会</cp:lastModifiedBy>
  <cp:revision>30</cp:revision>
  <dcterms:created xsi:type="dcterms:W3CDTF">2021-01-24T23:50:37Z</dcterms:created>
  <dcterms:modified xsi:type="dcterms:W3CDTF">2021-02-24T05:47:58Z</dcterms:modified>
</cp:coreProperties>
</file>