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6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7" r:id="rId19"/>
    <p:sldId id="280" r:id="rId20"/>
    <p:sldId id="282" r:id="rId21"/>
    <p:sldId id="283" r:id="rId22"/>
    <p:sldId id="285" r:id="rId23"/>
    <p:sldId id="286" r:id="rId24"/>
    <p:sldId id="287" r:id="rId25"/>
    <p:sldId id="288" r:id="rId26"/>
    <p:sldId id="289" r:id="rId27"/>
    <p:sldId id="290" r:id="rId28"/>
    <p:sldId id="291" r:id="rId29"/>
    <p:sldId id="292" r:id="rId30"/>
    <p:sldId id="293" r:id="rId31"/>
    <p:sldId id="294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 varScale="1">
        <p:scale>
          <a:sx n="80" d="100"/>
          <a:sy n="80" d="100"/>
        </p:scale>
        <p:origin x="120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付きの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または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kumimoji="1"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kumimoji="1"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kumimoji="1"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kumimoji="1"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kumimoji="1"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kumimoji="1"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kumimoji="1"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kumimoji="1"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kumimoji="1"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kumimoji="1"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dirty="0" smtClean="0">
                <a:latin typeface="Cooper Black" panose="0208090404030B020404" pitchFamily="18" charset="0"/>
              </a:rPr>
              <a:t>Leaving logistics</a:t>
            </a:r>
            <a:endParaRPr kumimoji="1" lang="ja-JP" altLang="en-US" dirty="0">
              <a:latin typeface="Cooper Black" panose="0208090404030B020404" pitchFamily="18" charset="0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en-US" altLang="ja-JP" dirty="0" smtClean="0">
                <a:latin typeface="Eras Light ITC" panose="020B0402030504020804" pitchFamily="34" charset="0"/>
                <a:ea typeface="DFGothic-EB" panose="02010609000101010101" pitchFamily="1" charset="-128"/>
              </a:rPr>
              <a:t>By Jorge </a:t>
            </a:r>
            <a:r>
              <a:rPr kumimoji="1" lang="en-US" altLang="ja-JP" dirty="0" err="1" smtClean="0">
                <a:latin typeface="Eras Light ITC" panose="020B0402030504020804" pitchFamily="34" charset="0"/>
                <a:ea typeface="DFGothic-EB" panose="02010609000101010101" pitchFamily="1" charset="-128"/>
              </a:rPr>
              <a:t>sasur</a:t>
            </a:r>
            <a:r>
              <a:rPr kumimoji="1" lang="en-US" altLang="ja-JP" dirty="0" smtClean="0">
                <a:latin typeface="Eras Light ITC" panose="020B0402030504020804" pitchFamily="34" charset="0"/>
                <a:ea typeface="DFGothic-EB" panose="02010609000101010101" pitchFamily="1" charset="-128"/>
              </a:rPr>
              <a:t> Casillas and Samantha Ebbs</a:t>
            </a:r>
            <a:endParaRPr kumimoji="1" lang="ja-JP" altLang="en-US" dirty="0">
              <a:latin typeface="Eras Light ITC" panose="020B0402030504020804" pitchFamily="34" charset="0"/>
              <a:ea typeface="DFGothic-EB" panose="02010609000101010101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292202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4800" dirty="0">
                <a:latin typeface="Cooper Black" panose="0208090404030B020404" pitchFamily="18" charset="0"/>
              </a:rPr>
              <a:t>DHL – Smaller Package</a:t>
            </a:r>
            <a:endParaRPr kumimoji="1" lang="ja-JP" altLang="en-US" sz="4800" dirty="0">
              <a:latin typeface="Cooper Black" panose="0208090404030B020404" pitchFamily="18" charset="0"/>
            </a:endParaRP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85801" y="2065867"/>
            <a:ext cx="4996923" cy="2920998"/>
          </a:xfrm>
        </p:spPr>
        <p:txBody>
          <a:bodyPr>
            <a:noAutofit/>
          </a:bodyPr>
          <a:lstStyle/>
          <a:p>
            <a:r>
              <a:rPr kumimoji="1" lang="en-US" altLang="ja-JP" sz="2600" dirty="0"/>
              <a:t>Sending a 10kg package.</a:t>
            </a:r>
          </a:p>
          <a:p>
            <a:r>
              <a:rPr lang="en-US" altLang="ja-JP" sz="2600" dirty="0"/>
              <a:t>In a box that’s 50 x 40 x </a:t>
            </a:r>
            <a:r>
              <a:rPr lang="en-US" altLang="ja-JP" sz="2600" dirty="0" smtClean="0"/>
              <a:t>30 (</a:t>
            </a:r>
            <a:r>
              <a:rPr lang="en-US" altLang="ja-JP" sz="2600" dirty="0"/>
              <a:t>120 in total).</a:t>
            </a:r>
          </a:p>
          <a:p>
            <a:r>
              <a:rPr kumimoji="1" lang="en-US" altLang="ja-JP" sz="2600" dirty="0"/>
              <a:t>Sending from Gifu to Adelaide.</a:t>
            </a:r>
          </a:p>
          <a:p>
            <a:endParaRPr lang="en-US" altLang="ja-JP" sz="2600" dirty="0"/>
          </a:p>
          <a:p>
            <a:pPr>
              <a:buFont typeface="Wingdings" panose="05000000000000000000" pitchFamily="2" charset="2"/>
              <a:buChar char="à"/>
            </a:pPr>
            <a:r>
              <a:rPr kumimoji="1" lang="en-US" altLang="ja-JP" sz="2600" b="1" dirty="0"/>
              <a:t>There is an extra option to make the shipping cheaper. 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en-US" altLang="ja-JP" sz="2600" dirty="0"/>
              <a:t>Express shipping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kumimoji="1" lang="en-US" altLang="ja-JP" sz="2600" dirty="0"/>
              <a:t>Door-to-door service</a:t>
            </a:r>
            <a:endParaRPr kumimoji="1" lang="ja-JP" altLang="en-US" sz="2600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7" name="コンテンツ プレースホルダー 6"/>
          <p:cNvPicPr>
            <a:picLocks noGrp="1" noChangeAspect="1"/>
          </p:cNvPicPr>
          <p:nvPr>
            <p:ph sz="quarter" idx="4"/>
          </p:nvPr>
        </p:nvPicPr>
        <p:blipFill rotWithShape="1">
          <a:blip r:embed="rId2"/>
          <a:srcRect l="7898" t="10966" r="31595" b="10604"/>
          <a:stretch/>
        </p:blipFill>
        <p:spPr>
          <a:xfrm>
            <a:off x="5961888" y="2065867"/>
            <a:ext cx="5486400" cy="414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581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4800" dirty="0">
                <a:latin typeface="Cooper Black" panose="0208090404030B020404" pitchFamily="18" charset="0"/>
              </a:rPr>
              <a:t>UPS</a:t>
            </a:r>
            <a:endParaRPr kumimoji="1" lang="ja-JP" altLang="en-US" sz="4800" dirty="0">
              <a:latin typeface="Cooper Black" panose="0208090404030B020404" pitchFamily="18" charset="0"/>
            </a:endParaRP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9922" y="1963065"/>
            <a:ext cx="4996923" cy="2920998"/>
          </a:xfrm>
        </p:spPr>
        <p:txBody>
          <a:bodyPr>
            <a:noAutofit/>
          </a:bodyPr>
          <a:lstStyle/>
          <a:p>
            <a:r>
              <a:rPr kumimoji="1" lang="en-US" altLang="ja-JP" sz="2600" dirty="0"/>
              <a:t>Shipping a 25 kg package from Gifu to New York.</a:t>
            </a:r>
          </a:p>
          <a:p>
            <a:r>
              <a:rPr lang="en-US" altLang="ja-JP" sz="2600" dirty="0"/>
              <a:t>30 x 50 x 80cm (160 in total)</a:t>
            </a:r>
          </a:p>
          <a:p>
            <a:r>
              <a:rPr kumimoji="1" lang="en-US" altLang="ja-JP" sz="2600" dirty="0"/>
              <a:t>Prices range </a:t>
            </a:r>
            <a:r>
              <a:rPr kumimoji="1" lang="en-US" altLang="ja-JP" sz="2600" dirty="0" smtClean="0"/>
              <a:t>from 60000 to 80000 </a:t>
            </a:r>
            <a:r>
              <a:rPr kumimoji="1" lang="en-US" altLang="ja-JP" sz="2600" dirty="0"/>
              <a:t>yen</a:t>
            </a:r>
            <a:endParaRPr kumimoji="1" lang="ja-JP" altLang="en-US" sz="2600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 rotWithShape="1">
          <a:blip r:embed="rId2"/>
          <a:srcRect l="34953" t="22310" r="5887" b="9779"/>
          <a:stretch/>
        </p:blipFill>
        <p:spPr>
          <a:xfrm>
            <a:off x="6096000" y="365760"/>
            <a:ext cx="4742688" cy="3045613"/>
          </a:xfrm>
          <a:prstGeom prst="rect">
            <a:avLst/>
          </a:prstGeom>
        </p:spPr>
      </p:pic>
      <p:pic>
        <p:nvPicPr>
          <p:cNvPr id="8" name="図 7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65" t="36421" r="21030" b="2970"/>
          <a:stretch/>
        </p:blipFill>
        <p:spPr bwMode="auto">
          <a:xfrm>
            <a:off x="6096000" y="3411372"/>
            <a:ext cx="4742688" cy="317230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24407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7391" y="392078"/>
            <a:ext cx="10131425" cy="1456267"/>
          </a:xfrm>
        </p:spPr>
        <p:txBody>
          <a:bodyPr>
            <a:normAutofit/>
          </a:bodyPr>
          <a:lstStyle/>
          <a:p>
            <a:r>
              <a:rPr kumimoji="1" lang="en-US" altLang="ja-JP" sz="4800" dirty="0">
                <a:latin typeface="Cooper Black" panose="0208090404030B020404" pitchFamily="18" charset="0"/>
              </a:rPr>
              <a:t>International Ta-Q-Bin</a:t>
            </a:r>
            <a:endParaRPr kumimoji="1" lang="ja-JP" altLang="en-US" sz="4800" dirty="0">
              <a:latin typeface="Cooper Black" panose="0208090404030B020404" pitchFamily="18" charset="0"/>
            </a:endParaRP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8729" y="2113424"/>
            <a:ext cx="5541264" cy="3200400"/>
          </a:xfrm>
        </p:spPr>
        <p:txBody>
          <a:bodyPr>
            <a:noAutofit/>
          </a:bodyPr>
          <a:lstStyle/>
          <a:p>
            <a:r>
              <a:rPr kumimoji="1" lang="en-US" altLang="ja-JP" sz="2600" dirty="0"/>
              <a:t>Sending from Gifu to New York.</a:t>
            </a:r>
          </a:p>
          <a:p>
            <a:r>
              <a:rPr kumimoji="1" lang="en-US" altLang="ja-JP" sz="2600" dirty="0" smtClean="0"/>
              <a:t>A </a:t>
            </a:r>
            <a:r>
              <a:rPr kumimoji="1" lang="en-US" altLang="ja-JP" sz="2600" dirty="0"/>
              <a:t>range of package sizes for different prices. </a:t>
            </a:r>
          </a:p>
          <a:p>
            <a:r>
              <a:rPr kumimoji="1" lang="en-US" altLang="ja-JP" sz="2600" dirty="0" smtClean="0"/>
              <a:t>The </a:t>
            </a:r>
            <a:r>
              <a:rPr kumimoji="1" lang="en-US" altLang="ja-JP" sz="2600" dirty="0"/>
              <a:t>maximum amount of weight is 25kg.</a:t>
            </a:r>
          </a:p>
          <a:p>
            <a:endParaRPr lang="en-US" altLang="ja-JP" sz="2600" dirty="0"/>
          </a:p>
          <a:p>
            <a:r>
              <a:rPr kumimoji="1" lang="en-US" altLang="ja-JP" sz="2600" b="1" dirty="0"/>
              <a:t>Ta-Q-Bin is the cheapest option (that I have found) of the courier services.</a:t>
            </a:r>
            <a:endParaRPr kumimoji="1" lang="ja-JP" altLang="en-US" sz="2600" b="1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7" name="図 6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99" t="14751" r="9605" b="7462"/>
          <a:stretch/>
        </p:blipFill>
        <p:spPr>
          <a:xfrm>
            <a:off x="6288024" y="1772048"/>
            <a:ext cx="4925568" cy="4543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225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1" y="289719"/>
            <a:ext cx="10131425" cy="1456267"/>
          </a:xfrm>
        </p:spPr>
        <p:txBody>
          <a:bodyPr>
            <a:normAutofit/>
          </a:bodyPr>
          <a:lstStyle/>
          <a:p>
            <a:r>
              <a:rPr kumimoji="1" lang="en-US" altLang="ja-JP" sz="4800" dirty="0">
                <a:latin typeface="Cooper Black" panose="0208090404030B020404" pitchFamily="18" charset="0"/>
              </a:rPr>
              <a:t>Using Japan Post</a:t>
            </a:r>
            <a:endParaRPr kumimoji="1" lang="ja-JP" altLang="en-US" sz="4800" dirty="0">
              <a:latin typeface="Cooper Black" panose="0208090404030B020404" pitchFamily="18" charset="0"/>
            </a:endParaRP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85800" y="2590799"/>
            <a:ext cx="8299703" cy="4114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sz="2600" dirty="0"/>
              <a:t>Maximum of 30kg per shipment</a:t>
            </a:r>
          </a:p>
          <a:p>
            <a:pPr marL="0" indent="0">
              <a:buNone/>
            </a:pPr>
            <a:endParaRPr lang="en-US" altLang="ja-JP" sz="2600" dirty="0" smtClean="0"/>
          </a:p>
          <a:p>
            <a:pPr marL="0" indent="0">
              <a:buNone/>
            </a:pPr>
            <a:r>
              <a:rPr lang="en-US" altLang="ja-JP" sz="2600" dirty="0" smtClean="0"/>
              <a:t>4 </a:t>
            </a:r>
            <a:r>
              <a:rPr lang="en-US" altLang="ja-JP" sz="2600" dirty="0"/>
              <a:t>methods to send big </a:t>
            </a:r>
            <a:r>
              <a:rPr lang="en-US" altLang="ja-JP" sz="2600" dirty="0" smtClean="0"/>
              <a:t>packages:</a:t>
            </a:r>
          </a:p>
          <a:p>
            <a:pPr marL="0" indent="0">
              <a:buNone/>
            </a:pPr>
            <a:r>
              <a:rPr kumimoji="1" lang="en-US" altLang="ja-JP" sz="2600" dirty="0" smtClean="0">
                <a:sym typeface="Wingdings" panose="05000000000000000000" pitchFamily="2" charset="2"/>
              </a:rPr>
              <a:t> </a:t>
            </a:r>
            <a:r>
              <a:rPr kumimoji="1" lang="en-US" altLang="ja-JP" sz="2600" dirty="0">
                <a:sym typeface="Wingdings" panose="05000000000000000000" pitchFamily="2" charset="2"/>
              </a:rPr>
              <a:t>International Express Mail</a:t>
            </a:r>
          </a:p>
          <a:p>
            <a:pPr marL="0" indent="0">
              <a:buNone/>
            </a:pPr>
            <a:r>
              <a:rPr lang="en-US" altLang="ja-JP" sz="2600" dirty="0">
                <a:sym typeface="Wingdings" panose="05000000000000000000" pitchFamily="2" charset="2"/>
              </a:rPr>
              <a:t> Airmail</a:t>
            </a:r>
          </a:p>
          <a:p>
            <a:pPr marL="0" indent="0">
              <a:buNone/>
            </a:pPr>
            <a:r>
              <a:rPr kumimoji="1" lang="en-US" altLang="ja-JP" sz="2600" dirty="0">
                <a:sym typeface="Wingdings" panose="05000000000000000000" pitchFamily="2" charset="2"/>
              </a:rPr>
              <a:t> Economy Airmail</a:t>
            </a:r>
          </a:p>
          <a:p>
            <a:pPr marL="0" indent="0">
              <a:buNone/>
            </a:pPr>
            <a:r>
              <a:rPr lang="en-US" altLang="ja-JP" sz="2600" dirty="0">
                <a:sym typeface="Wingdings" panose="05000000000000000000" pitchFamily="2" charset="2"/>
              </a:rPr>
              <a:t> Surface</a:t>
            </a:r>
            <a:endParaRPr kumimoji="1" lang="ja-JP" altLang="en-US" sz="2600" dirty="0"/>
          </a:p>
        </p:txBody>
      </p:sp>
      <p:sp>
        <p:nvSpPr>
          <p:cNvPr id="9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1" y="1528630"/>
            <a:ext cx="4754563" cy="639762"/>
          </a:xfrm>
        </p:spPr>
        <p:txBody>
          <a:bodyPr/>
          <a:lstStyle/>
          <a:p>
            <a:r>
              <a:rPr kumimoji="1" lang="en-US" altLang="ja-JP" dirty="0">
                <a:latin typeface="Cooper Black" panose="0208090404030B020404" pitchFamily="18" charset="0"/>
              </a:rPr>
              <a:t>General Info</a:t>
            </a:r>
            <a:endParaRPr kumimoji="1" lang="ja-JP" altLang="en-US" dirty="0"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692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0729" y="219456"/>
            <a:ext cx="10131425" cy="1456267"/>
          </a:xfrm>
        </p:spPr>
        <p:txBody>
          <a:bodyPr>
            <a:normAutofit/>
          </a:bodyPr>
          <a:lstStyle/>
          <a:p>
            <a:r>
              <a:rPr kumimoji="1" lang="en-US" altLang="ja-JP" sz="4800" dirty="0">
                <a:latin typeface="Cooper Black" panose="0208090404030B020404" pitchFamily="18" charset="0"/>
              </a:rPr>
              <a:t>Small packages</a:t>
            </a:r>
            <a:endParaRPr kumimoji="1" lang="ja-JP" altLang="en-US" sz="4800" dirty="0">
              <a:latin typeface="Cooper Black" panose="0208090404030B020404" pitchFamily="18" charset="0"/>
            </a:endParaRP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90729" y="1675723"/>
            <a:ext cx="5641847" cy="2920998"/>
          </a:xfrm>
        </p:spPr>
        <p:txBody>
          <a:bodyPr>
            <a:noAutofit/>
          </a:bodyPr>
          <a:lstStyle/>
          <a:p>
            <a:r>
              <a:rPr kumimoji="1" lang="en-US" altLang="ja-JP" sz="2600" dirty="0"/>
              <a:t>Shipping from Gifu to New York.</a:t>
            </a:r>
          </a:p>
          <a:p>
            <a:r>
              <a:rPr lang="en-US" altLang="ja-JP" sz="2600" dirty="0"/>
              <a:t>Maximum weight is </a:t>
            </a:r>
            <a:r>
              <a:rPr lang="en-US" altLang="ja-JP" sz="2600" dirty="0" smtClean="0"/>
              <a:t>2kgs.</a:t>
            </a:r>
            <a:endParaRPr kumimoji="1" lang="en-US" altLang="ja-JP" sz="2600" dirty="0"/>
          </a:p>
          <a:p>
            <a:r>
              <a:rPr lang="en-US" altLang="ja-JP" sz="2600" dirty="0"/>
              <a:t>Maximum box size is 90cm in total.</a:t>
            </a:r>
          </a:p>
          <a:p>
            <a:endParaRPr kumimoji="1" lang="en-US" altLang="ja-JP" sz="2600" dirty="0"/>
          </a:p>
          <a:p>
            <a:r>
              <a:rPr lang="en-US" altLang="ja-JP" sz="2600" dirty="0"/>
              <a:t>EMS (Express Mail Service): 4500 yen</a:t>
            </a:r>
          </a:p>
          <a:p>
            <a:r>
              <a:rPr kumimoji="1" lang="en-US" altLang="ja-JP" sz="2600" dirty="0"/>
              <a:t>Airmail: 5050 yen</a:t>
            </a:r>
          </a:p>
          <a:p>
            <a:r>
              <a:rPr lang="en-US" altLang="ja-JP" sz="2600" dirty="0"/>
              <a:t>Economy Airmail: 3850 yen</a:t>
            </a:r>
          </a:p>
          <a:p>
            <a:r>
              <a:rPr kumimoji="1" lang="en-US" altLang="ja-JP" sz="2600" dirty="0"/>
              <a:t>Surface Mail: 2350 yen</a:t>
            </a:r>
            <a:endParaRPr kumimoji="1" lang="ja-JP" altLang="en-US" sz="2600" dirty="0"/>
          </a:p>
        </p:txBody>
      </p:sp>
      <p:pic>
        <p:nvPicPr>
          <p:cNvPr id="7" name="図 6"/>
          <p:cNvPicPr/>
          <p:nvPr/>
        </p:nvPicPr>
        <p:blipFill rotWithShape="1">
          <a:blip r:embed="rId2"/>
          <a:srcRect l="3656" t="18754" r="45631" b="10151"/>
          <a:stretch/>
        </p:blipFill>
        <p:spPr bwMode="auto">
          <a:xfrm>
            <a:off x="6132576" y="1675723"/>
            <a:ext cx="5705856" cy="455438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44433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62712" y="184069"/>
            <a:ext cx="2770632" cy="879683"/>
          </a:xfrm>
        </p:spPr>
        <p:txBody>
          <a:bodyPr>
            <a:noAutofit/>
          </a:bodyPr>
          <a:lstStyle/>
          <a:p>
            <a:r>
              <a:rPr kumimoji="1" lang="en-US" altLang="ja-JP" sz="4800" dirty="0">
                <a:latin typeface="Cooper Black" panose="0208090404030B020404" pitchFamily="18" charset="0"/>
              </a:rPr>
              <a:t>M-Bags</a:t>
            </a:r>
            <a:endParaRPr kumimoji="1" lang="ja-JP" altLang="en-US" sz="4800" dirty="0">
              <a:latin typeface="Cooper Black" panose="0208090404030B020404" pitchFamily="18" charset="0"/>
            </a:endParaRP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62712" y="904448"/>
            <a:ext cx="5647944" cy="640080"/>
          </a:xfrm>
        </p:spPr>
        <p:txBody>
          <a:bodyPr/>
          <a:lstStyle/>
          <a:p>
            <a:r>
              <a:rPr kumimoji="1" lang="en-US" altLang="ja-JP" dirty="0">
                <a:latin typeface="Cooper Black" panose="0208090404030B020404" pitchFamily="18" charset="0"/>
              </a:rPr>
              <a:t>For shipping printed matter</a:t>
            </a:r>
            <a:endParaRPr kumimoji="1" lang="ja-JP" altLang="en-US" dirty="0">
              <a:latin typeface="Cooper Black" panose="0208090404030B020404" pitchFamily="18" charset="0"/>
            </a:endParaRP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227837" y="1703832"/>
            <a:ext cx="5595645" cy="5154168"/>
          </a:xfrm>
        </p:spPr>
        <p:txBody>
          <a:bodyPr>
            <a:normAutofit fontScale="92500" lnSpcReduction="20000"/>
          </a:bodyPr>
          <a:lstStyle/>
          <a:p>
            <a:r>
              <a:rPr lang="en-US" altLang="ja-JP" sz="2800" dirty="0"/>
              <a:t>Books</a:t>
            </a:r>
          </a:p>
          <a:p>
            <a:r>
              <a:rPr kumimoji="1" lang="en-US" altLang="ja-JP" sz="2800" dirty="0"/>
              <a:t>Diaries</a:t>
            </a:r>
          </a:p>
          <a:p>
            <a:r>
              <a:rPr lang="en-US" altLang="ja-JP" sz="2800" dirty="0"/>
              <a:t>Letters / Mail</a:t>
            </a:r>
          </a:p>
          <a:p>
            <a:r>
              <a:rPr kumimoji="1" lang="en-US" altLang="ja-JP" sz="2800" dirty="0"/>
              <a:t>Catalogues</a:t>
            </a:r>
          </a:p>
          <a:p>
            <a:r>
              <a:rPr lang="en-US" altLang="ja-JP" sz="2800" dirty="0"/>
              <a:t>Magazines</a:t>
            </a:r>
          </a:p>
          <a:p>
            <a:r>
              <a:rPr kumimoji="1" lang="en-US" altLang="ja-JP" sz="2800" dirty="0"/>
              <a:t>Playin</a:t>
            </a:r>
            <a:r>
              <a:rPr lang="en-US" altLang="ja-JP" sz="2800" dirty="0"/>
              <a:t>g cards</a:t>
            </a:r>
          </a:p>
          <a:p>
            <a:endParaRPr kumimoji="1" lang="en-US" altLang="ja-JP" sz="2800" dirty="0"/>
          </a:p>
          <a:p>
            <a:r>
              <a:rPr lang="en-US" altLang="ja-JP" sz="2800" b="1" dirty="0"/>
              <a:t>Only certain post offices offer this service</a:t>
            </a:r>
          </a:p>
          <a:p>
            <a:r>
              <a:rPr lang="en-US" altLang="ja-JP" sz="2800" b="1" dirty="0"/>
              <a:t>Do not tape up your box before you have shown the people at the post office the contents!</a:t>
            </a:r>
          </a:p>
          <a:p>
            <a:endParaRPr kumimoji="1" lang="ja-JP" altLang="en-US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66104" y="1021080"/>
            <a:ext cx="4754880" cy="640080"/>
          </a:xfrm>
        </p:spPr>
        <p:txBody>
          <a:bodyPr>
            <a:noAutofit/>
          </a:bodyPr>
          <a:lstStyle/>
          <a:p>
            <a:r>
              <a:rPr kumimoji="1" lang="en-US" altLang="ja-JP" sz="2600" dirty="0"/>
              <a:t>Shipping 30kg of printed matter from Gifu to New York</a:t>
            </a:r>
            <a:endParaRPr kumimoji="1" lang="ja-JP" altLang="en-US" sz="2600" dirty="0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7" name="図 6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3" t="30309" r="50890" b="26516"/>
          <a:stretch/>
        </p:blipFill>
        <p:spPr bwMode="auto">
          <a:xfrm>
            <a:off x="5635753" y="1820464"/>
            <a:ext cx="6311900" cy="385123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31863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5073" y="261535"/>
            <a:ext cx="10131425" cy="1456267"/>
          </a:xfrm>
        </p:spPr>
        <p:txBody>
          <a:bodyPr>
            <a:normAutofit/>
          </a:bodyPr>
          <a:lstStyle/>
          <a:p>
            <a:r>
              <a:rPr kumimoji="1" lang="en-US" altLang="ja-JP" sz="4800" dirty="0">
                <a:latin typeface="Cooper Black" panose="0208090404030B020404" pitchFamily="18" charset="0"/>
              </a:rPr>
              <a:t>Large Packages</a:t>
            </a:r>
            <a:endParaRPr kumimoji="1" lang="ja-JP" altLang="en-US" sz="4800" dirty="0">
              <a:latin typeface="Cooper Black" panose="0208090404030B020404" pitchFamily="18" charset="0"/>
            </a:endParaRP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195073" y="1548384"/>
            <a:ext cx="5487652" cy="42428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kumimoji="1" lang="en-US" altLang="ja-JP" sz="2800" dirty="0"/>
              <a:t>Shipping a 30kg package from Gifu to New York.</a:t>
            </a:r>
          </a:p>
          <a:p>
            <a:pPr marL="0" indent="0">
              <a:buNone/>
            </a:pPr>
            <a:endParaRPr lang="en-US" altLang="ja-JP" sz="2600" dirty="0"/>
          </a:p>
          <a:p>
            <a:pPr marL="0" indent="0">
              <a:buNone/>
            </a:pPr>
            <a:r>
              <a:rPr lang="en-US" altLang="ja-JP" sz="2600" dirty="0"/>
              <a:t>EMS (Express Mail Service)</a:t>
            </a:r>
            <a:r>
              <a:rPr kumimoji="1" lang="en-US" altLang="ja-JP" sz="2600" dirty="0"/>
              <a:t>: 36500 </a:t>
            </a:r>
            <a:r>
              <a:rPr kumimoji="1" lang="en-US" altLang="ja-JP" sz="2600" dirty="0" smtClean="0"/>
              <a:t>yen.</a:t>
            </a:r>
            <a:endParaRPr kumimoji="1" lang="en-US" altLang="ja-JP" sz="2600" dirty="0"/>
          </a:p>
          <a:p>
            <a:pPr marL="0" indent="0">
              <a:buNone/>
            </a:pPr>
            <a:r>
              <a:rPr lang="en-US" altLang="ja-JP" sz="2600" dirty="0"/>
              <a:t>Airmail: 36650 </a:t>
            </a:r>
            <a:r>
              <a:rPr lang="en-US" altLang="ja-JP" sz="2600" dirty="0" smtClean="0"/>
              <a:t>yen.</a:t>
            </a:r>
            <a:endParaRPr lang="en-US" altLang="ja-JP" sz="2600" dirty="0"/>
          </a:p>
          <a:p>
            <a:pPr marL="0" indent="0">
              <a:buNone/>
            </a:pPr>
            <a:r>
              <a:rPr kumimoji="1" lang="en-US" altLang="ja-JP" sz="2600" dirty="0"/>
              <a:t>Economy Airmail (SAL): 26550 </a:t>
            </a:r>
            <a:r>
              <a:rPr kumimoji="1" lang="en-US" altLang="ja-JP" sz="2600" dirty="0" smtClean="0"/>
              <a:t>yen.</a:t>
            </a:r>
            <a:endParaRPr kumimoji="1" lang="en-US" altLang="ja-JP" sz="2600" dirty="0"/>
          </a:p>
          <a:p>
            <a:pPr marL="0" indent="0">
              <a:buNone/>
            </a:pPr>
            <a:r>
              <a:rPr lang="en-US" altLang="ja-JP" sz="2600" dirty="0"/>
              <a:t>Surface Mail: 13750 </a:t>
            </a:r>
            <a:r>
              <a:rPr lang="en-US" altLang="ja-JP" sz="2600" dirty="0" smtClean="0"/>
              <a:t>yen.</a:t>
            </a:r>
            <a:endParaRPr kumimoji="1" lang="ja-JP" altLang="en-US" sz="2600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 rotWithShape="1">
          <a:blip r:embed="rId2"/>
          <a:srcRect l="3145" t="15022" r="45563" b="15951"/>
          <a:stretch/>
        </p:blipFill>
        <p:spPr>
          <a:xfrm>
            <a:off x="6096002" y="1548384"/>
            <a:ext cx="5616141" cy="4486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377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17577" y="353568"/>
            <a:ext cx="11311127" cy="1456267"/>
          </a:xfrm>
        </p:spPr>
        <p:txBody>
          <a:bodyPr>
            <a:noAutofit/>
          </a:bodyPr>
          <a:lstStyle/>
          <a:p>
            <a:r>
              <a:rPr kumimoji="1" lang="en-US" altLang="ja-JP" sz="4800" dirty="0">
                <a:latin typeface="Cooper Black" panose="0208090404030B020404" pitchFamily="18" charset="0"/>
              </a:rPr>
              <a:t>Be warned</a:t>
            </a:r>
            <a:r>
              <a:rPr kumimoji="1" lang="en-US" altLang="ja-JP" sz="4800" dirty="0" smtClean="0">
                <a:latin typeface="Cooper Black" panose="0208090404030B020404" pitchFamily="18" charset="0"/>
              </a:rPr>
              <a:t>!! Surface shipping</a:t>
            </a:r>
            <a:endParaRPr kumimoji="1" lang="ja-JP" altLang="en-US" sz="4800" dirty="0">
              <a:latin typeface="Cooper Black" panose="0208090404030B020404" pitchFamily="18" charset="0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17577" y="1968331"/>
            <a:ext cx="874166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en-US" altLang="ja-JP" sz="2600" dirty="0" smtClean="0"/>
              <a:t>Your things may get lost or replaced with someone else's.</a:t>
            </a:r>
          </a:p>
          <a:p>
            <a:endParaRPr kumimoji="1" lang="en-US" altLang="ja-JP" sz="26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en-US" altLang="ja-JP" sz="2600" dirty="0" smtClean="0"/>
              <a:t>It is a very slow method of shipping.</a:t>
            </a:r>
            <a:endParaRPr kumimoji="1" lang="ja-JP" altLang="en-US" sz="2600" dirty="0"/>
          </a:p>
        </p:txBody>
      </p:sp>
    </p:spTree>
    <p:extLst>
      <p:ext uri="{BB962C8B-B14F-4D97-AF65-F5344CB8AC3E}">
        <p14:creationId xmlns:p14="http://schemas.microsoft.com/office/powerpoint/2010/main" val="463273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1140439" cy="1456267"/>
          </a:xfrm>
        </p:spPr>
        <p:txBody>
          <a:bodyPr>
            <a:noAutofit/>
          </a:bodyPr>
          <a:lstStyle/>
          <a:p>
            <a:r>
              <a:rPr kumimoji="1" lang="en-US" altLang="ja-JP" sz="4800" dirty="0">
                <a:latin typeface="Cooper Black" panose="0208090404030B020404" pitchFamily="18" charset="0"/>
              </a:rPr>
              <a:t>Changing your VISA status</a:t>
            </a:r>
            <a:endParaRPr kumimoji="1" lang="ja-JP" altLang="en-US" sz="4800" dirty="0">
              <a:latin typeface="Cooper Black" panose="0208090404030B020404" pitchFamily="18" charset="0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sz="2600" dirty="0"/>
              <a:t>This information is relevant to you if you:</a:t>
            </a:r>
          </a:p>
          <a:p>
            <a:r>
              <a:rPr lang="en-US" altLang="ja-JP" sz="2600" dirty="0">
                <a:sym typeface="Wingdings" panose="05000000000000000000" pitchFamily="2" charset="2"/>
              </a:rPr>
              <a:t> Want to use the Japan Rail </a:t>
            </a:r>
            <a:r>
              <a:rPr lang="en-US" altLang="ja-JP" sz="2600" dirty="0" smtClean="0">
                <a:sym typeface="Wingdings" panose="05000000000000000000" pitchFamily="2" charset="2"/>
              </a:rPr>
              <a:t>Pass.</a:t>
            </a:r>
            <a:endParaRPr lang="en-US" altLang="ja-JP" sz="2600" dirty="0">
              <a:sym typeface="Wingdings" panose="05000000000000000000" pitchFamily="2" charset="2"/>
            </a:endParaRPr>
          </a:p>
          <a:p>
            <a:r>
              <a:rPr lang="en-US" altLang="ja-JP" sz="2600" dirty="0">
                <a:sym typeface="Wingdings" panose="05000000000000000000" pitchFamily="2" charset="2"/>
              </a:rPr>
              <a:t> A</a:t>
            </a:r>
            <a:r>
              <a:rPr lang="en-US" altLang="ja-JP" sz="2600" dirty="0" smtClean="0">
                <a:sym typeface="Wingdings" panose="05000000000000000000" pitchFamily="2" charset="2"/>
              </a:rPr>
              <a:t>re </a:t>
            </a:r>
            <a:r>
              <a:rPr lang="en-US" altLang="ja-JP" sz="2600" dirty="0">
                <a:sym typeface="Wingdings" panose="05000000000000000000" pitchFamily="2" charset="2"/>
              </a:rPr>
              <a:t>a 3</a:t>
            </a:r>
            <a:r>
              <a:rPr lang="en-US" altLang="ja-JP" sz="2600" baseline="30000" dirty="0">
                <a:sym typeface="Wingdings" panose="05000000000000000000" pitchFamily="2" charset="2"/>
              </a:rPr>
              <a:t>rd</a:t>
            </a:r>
            <a:r>
              <a:rPr lang="en-US" altLang="ja-JP" sz="2600" dirty="0">
                <a:sym typeface="Wingdings" panose="05000000000000000000" pitchFamily="2" charset="2"/>
              </a:rPr>
              <a:t> year JET and want to stay in </a:t>
            </a:r>
            <a:r>
              <a:rPr lang="en-US" altLang="ja-JP" sz="2600" dirty="0" smtClean="0">
                <a:sym typeface="Wingdings" panose="05000000000000000000" pitchFamily="2" charset="2"/>
              </a:rPr>
              <a:t>Japan.</a:t>
            </a:r>
            <a:endParaRPr lang="en-US" altLang="ja-JP" sz="2600" dirty="0">
              <a:sym typeface="Wingdings" panose="05000000000000000000" pitchFamily="2" charset="2"/>
            </a:endParaRPr>
          </a:p>
          <a:p>
            <a:endParaRPr lang="en-US" altLang="ja-JP" sz="26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altLang="ja-JP" sz="2600" b="1" u="sng" dirty="0" smtClean="0">
                <a:sym typeface="Wingdings" panose="05000000000000000000" pitchFamily="2" charset="2"/>
              </a:rPr>
              <a:t>**BEFORE</a:t>
            </a:r>
            <a:r>
              <a:rPr lang="en-US" altLang="ja-JP" sz="2600" dirty="0" smtClean="0">
                <a:sym typeface="Wingdings" panose="05000000000000000000" pitchFamily="2" charset="2"/>
              </a:rPr>
              <a:t> </a:t>
            </a:r>
            <a:r>
              <a:rPr lang="en-US" altLang="ja-JP" sz="2600" dirty="0">
                <a:sym typeface="Wingdings" panose="05000000000000000000" pitchFamily="2" charset="2"/>
              </a:rPr>
              <a:t>you plan on extending your stay in Japan make sure that your VISA will not </a:t>
            </a:r>
            <a:r>
              <a:rPr lang="en-US" altLang="ja-JP" sz="2600" dirty="0" smtClean="0">
                <a:sym typeface="Wingdings" panose="05000000000000000000" pitchFamily="2" charset="2"/>
              </a:rPr>
              <a:t>expire**</a:t>
            </a:r>
            <a:endParaRPr lang="en-US" altLang="ja-JP" sz="26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kumimoji="1" lang="en-US" altLang="ja-JP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450189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4800" dirty="0">
                <a:latin typeface="Cooper Black" panose="0208090404030B020404" pitchFamily="18" charset="0"/>
              </a:rPr>
              <a:t>What to Bring:</a:t>
            </a:r>
            <a:endParaRPr kumimoji="1" lang="ja-JP" altLang="en-US" sz="4800" dirty="0">
              <a:latin typeface="Cooper Black" panose="0208090404030B020404" pitchFamily="18" charset="0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85801" y="1998134"/>
            <a:ext cx="10725911" cy="4112429"/>
          </a:xfrm>
        </p:spPr>
        <p:txBody>
          <a:bodyPr>
            <a:normAutofit/>
          </a:bodyPr>
          <a:lstStyle/>
          <a:p>
            <a:r>
              <a:rPr kumimoji="1" lang="en-US" altLang="ja-JP" sz="2600" dirty="0"/>
              <a:t>Application for Change of Status of Residence (form available on the Gifu </a:t>
            </a:r>
            <a:r>
              <a:rPr kumimoji="1" lang="en-US" altLang="ja-JP" sz="2600" dirty="0" err="1"/>
              <a:t>weebly</a:t>
            </a:r>
            <a:r>
              <a:rPr kumimoji="1" lang="en-US" altLang="ja-JP" sz="2600" dirty="0"/>
              <a:t> website)</a:t>
            </a:r>
          </a:p>
          <a:p>
            <a:r>
              <a:rPr lang="en-US" altLang="ja-JP" sz="2600" dirty="0"/>
              <a:t>Passport</a:t>
            </a:r>
          </a:p>
          <a:p>
            <a:r>
              <a:rPr kumimoji="1" lang="en-US" altLang="ja-JP" sz="2600" dirty="0"/>
              <a:t>Residence Card</a:t>
            </a:r>
          </a:p>
          <a:p>
            <a:r>
              <a:rPr lang="en-US" altLang="ja-JP" sz="2600" dirty="0"/>
              <a:t>Documentation from your contracting organization that shows your last day of appointment and scheduled date of departure from Japan</a:t>
            </a:r>
          </a:p>
          <a:p>
            <a:r>
              <a:rPr kumimoji="1" lang="en-US" altLang="ja-JP" sz="2600" dirty="0"/>
              <a:t>Written explanation of why you want to stay and itinerary documents</a:t>
            </a:r>
          </a:p>
          <a:p>
            <a:r>
              <a:rPr lang="en-US" altLang="ja-JP" sz="2600" dirty="0"/>
              <a:t>Airline ticket reservation</a:t>
            </a:r>
            <a:endParaRPr kumimoji="1" lang="en-US" altLang="ja-JP" sz="2600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92212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4800" dirty="0" smtClean="0">
                <a:latin typeface="Cooper Black" panose="0208090404030B020404" pitchFamily="18" charset="0"/>
              </a:rPr>
              <a:t>The Agenda</a:t>
            </a:r>
            <a:endParaRPr kumimoji="1" lang="ja-JP" altLang="en-US" sz="4800" dirty="0">
              <a:latin typeface="Cooper Black" panose="0208090404030B020404" pitchFamily="18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85801" y="2065867"/>
            <a:ext cx="754684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600" dirty="0" smtClean="0"/>
              <a:t>1. Cleaning up</a:t>
            </a:r>
          </a:p>
          <a:p>
            <a:r>
              <a:rPr lang="en-US" altLang="ja-JP" sz="2600" dirty="0" smtClean="0"/>
              <a:t>2. Shipping</a:t>
            </a:r>
            <a:endParaRPr lang="en-US" altLang="ja-JP" sz="2600" dirty="0"/>
          </a:p>
          <a:p>
            <a:r>
              <a:rPr kumimoji="1" lang="en-US" altLang="ja-JP" sz="2600" dirty="0" smtClean="0"/>
              <a:t>3. Changing </a:t>
            </a:r>
            <a:r>
              <a:rPr kumimoji="1" lang="en-US" altLang="ja-JP" sz="2600" dirty="0"/>
              <a:t>your VISA status </a:t>
            </a:r>
            <a:r>
              <a:rPr kumimoji="1" lang="en-US" altLang="ja-JP" sz="2600" dirty="0">
                <a:sym typeface="Wingdings" panose="05000000000000000000" pitchFamily="2" charset="2"/>
              </a:rPr>
              <a:t> Tourist VISA</a:t>
            </a:r>
          </a:p>
          <a:p>
            <a:r>
              <a:rPr lang="en-US" altLang="ja-JP" sz="2600" dirty="0" smtClean="0">
                <a:sym typeface="Wingdings" panose="05000000000000000000" pitchFamily="2" charset="2"/>
              </a:rPr>
              <a:t>4. </a:t>
            </a:r>
            <a:r>
              <a:rPr kumimoji="1" lang="en-US" altLang="ja-JP" sz="2600" dirty="0" smtClean="0">
                <a:sym typeface="Wingdings" panose="05000000000000000000" pitchFamily="2" charset="2"/>
              </a:rPr>
              <a:t>Claiming </a:t>
            </a:r>
            <a:r>
              <a:rPr kumimoji="1" lang="en-US" altLang="ja-JP" sz="2600" dirty="0">
                <a:sym typeface="Wingdings" panose="05000000000000000000" pitchFamily="2" charset="2"/>
              </a:rPr>
              <a:t>your pension</a:t>
            </a:r>
          </a:p>
          <a:p>
            <a:r>
              <a:rPr lang="en-US" altLang="ja-JP" sz="2600" dirty="0" smtClean="0">
                <a:sym typeface="Wingdings" panose="05000000000000000000" pitchFamily="2" charset="2"/>
              </a:rPr>
              <a:t>5. </a:t>
            </a:r>
            <a:r>
              <a:rPr lang="en-US" altLang="ja-JP" sz="2600" smtClean="0">
                <a:sym typeface="Wingdings" panose="05000000000000000000" pitchFamily="2" charset="2"/>
              </a:rPr>
              <a:t>Taxes</a:t>
            </a:r>
            <a:endParaRPr lang="en-US" altLang="ja-JP" sz="2600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849829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48056" y="485481"/>
            <a:ext cx="10058400" cy="948773"/>
          </a:xfrm>
        </p:spPr>
        <p:txBody>
          <a:bodyPr>
            <a:normAutofit/>
          </a:bodyPr>
          <a:lstStyle/>
          <a:p>
            <a:r>
              <a:rPr kumimoji="1" lang="en-US" altLang="ja-JP" sz="4800" dirty="0">
                <a:latin typeface="Cooper Black" panose="0208090404030B020404" pitchFamily="18" charset="0"/>
              </a:rPr>
              <a:t>Where to go:</a:t>
            </a:r>
            <a:endParaRPr kumimoji="1" lang="ja-JP" altLang="en-US" sz="4800" dirty="0">
              <a:latin typeface="Cooper Black" panose="0208090404030B020404" pitchFamily="18" charset="0"/>
            </a:endParaRP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idx="1"/>
          </p:nvPr>
        </p:nvSpPr>
        <p:spPr>
          <a:xfrm>
            <a:off x="480333" y="1429852"/>
            <a:ext cx="5721096" cy="640080"/>
          </a:xfrm>
        </p:spPr>
        <p:txBody>
          <a:bodyPr/>
          <a:lstStyle/>
          <a:p>
            <a:r>
              <a:rPr kumimoji="1" lang="en-US" altLang="ja-JP" sz="2600" b="1" dirty="0"/>
              <a:t>Gifu Prefectural Immigration Bureau</a:t>
            </a:r>
            <a:endParaRPr kumimoji="1" lang="ja-JP" altLang="en-US" sz="2600" b="1" dirty="0"/>
          </a:p>
        </p:txBody>
      </p:sp>
      <p:sp>
        <p:nvSpPr>
          <p:cNvPr id="8" name="コンテンツ プレースホルダー 7"/>
          <p:cNvSpPr>
            <a:spLocks noGrp="1"/>
          </p:cNvSpPr>
          <p:nvPr>
            <p:ph sz="half" idx="2"/>
          </p:nvPr>
        </p:nvSpPr>
        <p:spPr>
          <a:xfrm>
            <a:off x="480333" y="2170176"/>
            <a:ext cx="4996923" cy="447446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altLang="ja-JP" sz="2600" dirty="0" smtClean="0"/>
          </a:p>
          <a:p>
            <a:pPr marL="0" indent="0">
              <a:buNone/>
            </a:pPr>
            <a:r>
              <a:rPr lang="en-US" altLang="ja-JP" sz="2600" dirty="0" smtClean="0"/>
              <a:t>500-8812</a:t>
            </a:r>
            <a:endParaRPr lang="en-US" altLang="ja-JP" sz="2600" dirty="0"/>
          </a:p>
          <a:p>
            <a:pPr marL="0" indent="0">
              <a:buNone/>
            </a:pPr>
            <a:r>
              <a:rPr lang="en-US" altLang="ja-JP" sz="2600" dirty="0"/>
              <a:t>2-7-2, </a:t>
            </a:r>
            <a:r>
              <a:rPr lang="en-US" altLang="ja-JP" sz="2600" dirty="0" err="1"/>
              <a:t>Mieji-cho</a:t>
            </a:r>
            <a:r>
              <a:rPr lang="en-US" altLang="ja-JP" sz="2600" dirty="0"/>
              <a:t>, Gifu City, Gifu</a:t>
            </a:r>
          </a:p>
          <a:p>
            <a:pPr marL="0" indent="0">
              <a:buNone/>
            </a:pPr>
            <a:endParaRPr lang="en-US" altLang="ja-JP" sz="2600" dirty="0"/>
          </a:p>
          <a:p>
            <a:pPr marL="0" indent="0">
              <a:buNone/>
            </a:pPr>
            <a:r>
              <a:rPr lang="en-US" altLang="ja-JP" sz="2600" dirty="0"/>
              <a:t>TEL: 058-214-6168</a:t>
            </a:r>
          </a:p>
          <a:p>
            <a:pPr marL="0" indent="0">
              <a:buNone/>
            </a:pPr>
            <a:endParaRPr lang="en-US" altLang="ja-JP" sz="2600" dirty="0"/>
          </a:p>
          <a:p>
            <a:pPr marL="0" indent="0">
              <a:buNone/>
            </a:pPr>
            <a:r>
              <a:rPr lang="en-US" altLang="ja-JP" sz="2600" dirty="0"/>
              <a:t>Hours: </a:t>
            </a:r>
          </a:p>
          <a:p>
            <a:pPr marL="0" indent="0">
              <a:buNone/>
            </a:pPr>
            <a:r>
              <a:rPr lang="en-US" altLang="ja-JP" sz="2600" dirty="0"/>
              <a:t>9:00a.m. –12:00p.m., and 1:00p.m. –4:00p.m. (Monday to Friday)</a:t>
            </a:r>
          </a:p>
          <a:p>
            <a:endParaRPr kumimoji="1" lang="ja-JP" altLang="en-US" dirty="0"/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3"/>
          </p:nvPr>
        </p:nvSpPr>
        <p:spPr>
          <a:xfrm>
            <a:off x="6233706" y="1429852"/>
            <a:ext cx="5809488" cy="640080"/>
          </a:xfrm>
        </p:spPr>
        <p:txBody>
          <a:bodyPr>
            <a:noAutofit/>
          </a:bodyPr>
          <a:lstStyle/>
          <a:p>
            <a:r>
              <a:rPr kumimoji="1" lang="en-US" altLang="ja-JP" sz="2600" b="1" dirty="0"/>
              <a:t>Toyama Prefecture Immigration Bureau</a:t>
            </a:r>
            <a:endParaRPr kumimoji="1" lang="ja-JP" altLang="en-US" sz="2600" b="1" dirty="0"/>
          </a:p>
        </p:txBody>
      </p:sp>
      <p:sp>
        <p:nvSpPr>
          <p:cNvPr id="10" name="コンテンツ プレースホルダー 9"/>
          <p:cNvSpPr>
            <a:spLocks noGrp="1"/>
          </p:cNvSpPr>
          <p:nvPr>
            <p:ph sz="quarter" idx="4"/>
          </p:nvPr>
        </p:nvSpPr>
        <p:spPr>
          <a:xfrm>
            <a:off x="6236208" y="2232830"/>
            <a:ext cx="4892040" cy="441181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altLang="ja-JP" sz="2800" dirty="0" smtClean="0"/>
          </a:p>
          <a:p>
            <a:pPr marL="0" indent="0">
              <a:buNone/>
            </a:pPr>
            <a:r>
              <a:rPr lang="en-US" altLang="ja-JP" sz="2800" dirty="0" smtClean="0"/>
              <a:t>939-8252</a:t>
            </a:r>
            <a:endParaRPr lang="en-US" altLang="ja-JP" sz="2800" dirty="0"/>
          </a:p>
          <a:p>
            <a:pPr marL="0" indent="0">
              <a:buNone/>
            </a:pPr>
            <a:r>
              <a:rPr lang="en-US" altLang="ja-JP" sz="2800" dirty="0"/>
              <a:t>1st floor, Toyama Airport Bldg., 30 </a:t>
            </a:r>
            <a:r>
              <a:rPr lang="en-US" altLang="ja-JP" sz="2800" dirty="0" err="1"/>
              <a:t>Akigashima</a:t>
            </a:r>
            <a:r>
              <a:rPr lang="en-US" altLang="ja-JP" sz="2800" dirty="0"/>
              <a:t>, Toyama City, Toyama</a:t>
            </a:r>
          </a:p>
          <a:p>
            <a:pPr marL="0" indent="0">
              <a:buNone/>
            </a:pPr>
            <a:endParaRPr lang="en-US" altLang="ja-JP" sz="2800" dirty="0"/>
          </a:p>
          <a:p>
            <a:pPr marL="0" indent="0">
              <a:buNone/>
            </a:pPr>
            <a:r>
              <a:rPr lang="en-US" altLang="ja-JP" sz="2800" dirty="0"/>
              <a:t>TEL: 076-495-1580</a:t>
            </a:r>
          </a:p>
          <a:p>
            <a:pPr marL="0" indent="0">
              <a:buNone/>
            </a:pPr>
            <a:endParaRPr lang="en-US" altLang="ja-JP" sz="2800" dirty="0"/>
          </a:p>
          <a:p>
            <a:pPr marL="0" indent="0">
              <a:buNone/>
            </a:pPr>
            <a:r>
              <a:rPr lang="en-US" altLang="ja-JP" sz="2800" dirty="0"/>
              <a:t>Hours: </a:t>
            </a:r>
          </a:p>
          <a:p>
            <a:pPr marL="0" indent="0">
              <a:buNone/>
            </a:pPr>
            <a:r>
              <a:rPr lang="en-US" altLang="ja-JP" sz="2800" dirty="0"/>
              <a:t>9:00a.m. –12:00p.m., and 1:00p.m. –4:00p.m. (Monday to Friday)</a:t>
            </a:r>
          </a:p>
          <a:p>
            <a:pPr marL="0" indent="0">
              <a:buNone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9623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9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0351" y="107013"/>
            <a:ext cx="3468624" cy="674142"/>
          </a:xfrm>
        </p:spPr>
        <p:txBody>
          <a:bodyPr>
            <a:noAutofit/>
          </a:bodyPr>
          <a:lstStyle/>
          <a:p>
            <a:r>
              <a:rPr kumimoji="1" lang="en-US" altLang="ja-JP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Timeline</a:t>
            </a:r>
            <a:endParaRPr kumimoji="1" lang="ja-JP" altLang="en-US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30352" y="866859"/>
            <a:ext cx="4175760" cy="444755"/>
          </a:xfrm>
          <a:solidFill>
            <a:srgbClr val="FF6600"/>
          </a:solidFill>
        </p:spPr>
        <p:txBody>
          <a:bodyPr/>
          <a:lstStyle/>
          <a:p>
            <a:r>
              <a:rPr kumimoji="1" lang="en-US" altLang="ja-JP" b="1" dirty="0">
                <a:solidFill>
                  <a:schemeClr val="bg1"/>
                </a:solidFill>
              </a:rPr>
              <a:t>2-3 months before leaving: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30352" y="1483023"/>
            <a:ext cx="5602224" cy="2442801"/>
          </a:xfrm>
          <a:solidFill>
            <a:srgbClr val="FF6600"/>
          </a:solidFill>
        </p:spPr>
        <p:txBody>
          <a:bodyPr>
            <a:normAutofit fontScale="92500" lnSpcReduction="20000"/>
          </a:bodyPr>
          <a:lstStyle/>
          <a:p>
            <a:pPr lvl="0"/>
            <a:r>
              <a:rPr lang="en-US" altLang="ja-JP" sz="3100" dirty="0">
                <a:solidFill>
                  <a:schemeClr val="bg1"/>
                </a:solidFill>
              </a:rPr>
              <a:t>Notify your landlord.</a:t>
            </a:r>
            <a:endParaRPr lang="ja-JP" altLang="ja-JP" sz="3100" dirty="0">
              <a:solidFill>
                <a:schemeClr val="bg1"/>
              </a:solidFill>
            </a:endParaRPr>
          </a:p>
          <a:p>
            <a:pPr lvl="0"/>
            <a:r>
              <a:rPr lang="en-US" altLang="ja-JP" sz="3100" dirty="0">
                <a:solidFill>
                  <a:schemeClr val="bg1"/>
                </a:solidFill>
              </a:rPr>
              <a:t>Check your Status of Residence.</a:t>
            </a:r>
            <a:endParaRPr lang="ja-JP" altLang="ja-JP" sz="3100" dirty="0">
              <a:solidFill>
                <a:schemeClr val="bg1"/>
              </a:solidFill>
            </a:endParaRPr>
          </a:p>
          <a:p>
            <a:pPr lvl="0"/>
            <a:r>
              <a:rPr lang="en-US" altLang="ja-JP" sz="3100" dirty="0">
                <a:solidFill>
                  <a:schemeClr val="bg1"/>
                </a:solidFill>
              </a:rPr>
              <a:t>Put in an application for Change of Residence status (if necessary).</a:t>
            </a:r>
            <a:endParaRPr lang="ja-JP" altLang="ja-JP" sz="3100" dirty="0">
              <a:solidFill>
                <a:schemeClr val="bg1"/>
              </a:solidFill>
            </a:endParaRPr>
          </a:p>
          <a:p>
            <a:pPr lvl="0"/>
            <a:r>
              <a:rPr lang="en-US" altLang="ja-JP" sz="3100" dirty="0">
                <a:solidFill>
                  <a:schemeClr val="bg1"/>
                </a:solidFill>
              </a:rPr>
              <a:t>Ship belongings home.</a:t>
            </a:r>
            <a:endParaRPr lang="ja-JP" altLang="ja-JP" sz="3100" dirty="0">
              <a:solidFill>
                <a:schemeClr val="bg1"/>
              </a:solidFill>
            </a:endParaRPr>
          </a:p>
          <a:p>
            <a:endParaRPr kumimoji="1" lang="ja-JP" altLang="en-US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226808" y="996709"/>
            <a:ext cx="4754880" cy="430869"/>
          </a:xfrm>
          <a:solidFill>
            <a:srgbClr val="FF3399"/>
          </a:solidFill>
        </p:spPr>
        <p:txBody>
          <a:bodyPr/>
          <a:lstStyle/>
          <a:p>
            <a:r>
              <a:rPr kumimoji="1" lang="en-US" altLang="ja-JP" b="1" dirty="0">
                <a:solidFill>
                  <a:schemeClr val="bg1"/>
                </a:solidFill>
              </a:rPr>
              <a:t>1-2 months before leaving: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7226808" y="1666277"/>
            <a:ext cx="4754880" cy="3271484"/>
          </a:xfrm>
          <a:solidFill>
            <a:srgbClr val="FF3399"/>
          </a:solidFill>
        </p:spPr>
        <p:txBody>
          <a:bodyPr>
            <a:noAutofit/>
          </a:bodyPr>
          <a:lstStyle/>
          <a:p>
            <a:pPr lvl="0"/>
            <a:r>
              <a:rPr lang="en-US" altLang="ja-JP" sz="2600" dirty="0">
                <a:solidFill>
                  <a:sysClr val="windowText" lastClr="000000"/>
                </a:solidFill>
              </a:rPr>
              <a:t>Start preparing information for your successor in </a:t>
            </a:r>
            <a:r>
              <a:rPr lang="en-US" altLang="ja-JP" sz="2600" dirty="0" smtClean="0">
                <a:solidFill>
                  <a:sysClr val="windowText" lastClr="000000"/>
                </a:solidFill>
              </a:rPr>
              <a:t>writing.</a:t>
            </a:r>
          </a:p>
          <a:p>
            <a:pPr lvl="0"/>
            <a:r>
              <a:rPr lang="en-US" altLang="ja-JP" sz="2600" dirty="0" smtClean="0">
                <a:solidFill>
                  <a:sysClr val="windowText" lastClr="000000"/>
                </a:solidFill>
              </a:rPr>
              <a:t>Sort </a:t>
            </a:r>
            <a:r>
              <a:rPr lang="en-US" altLang="ja-JP" sz="2600" dirty="0">
                <a:solidFill>
                  <a:sysClr val="windowText" lastClr="000000"/>
                </a:solidFill>
              </a:rPr>
              <a:t>through the materials at your desk and begin labelling and organizing things.</a:t>
            </a:r>
            <a:endParaRPr lang="ja-JP" altLang="ja-JP" sz="2600" dirty="0">
              <a:solidFill>
                <a:sysClr val="windowText" lastClr="000000"/>
              </a:solidFill>
            </a:endParaRPr>
          </a:p>
          <a:p>
            <a:pPr lvl="0"/>
            <a:r>
              <a:rPr lang="en-US" altLang="ja-JP" sz="2600" dirty="0">
                <a:solidFill>
                  <a:sysClr val="windowText" lastClr="000000"/>
                </a:solidFill>
              </a:rPr>
              <a:t>Begin procedures for the Pension refund.</a:t>
            </a:r>
            <a:endParaRPr lang="ja-JP" altLang="ja-JP" sz="2600" dirty="0">
              <a:solidFill>
                <a:sysClr val="windowText" lastClr="000000"/>
              </a:solidFill>
            </a:endParaRPr>
          </a:p>
        </p:txBody>
      </p:sp>
      <p:sp>
        <p:nvSpPr>
          <p:cNvPr id="9" name="コンテンツ プレースホルダー 5"/>
          <p:cNvSpPr txBox="1">
            <a:spLocks/>
          </p:cNvSpPr>
          <p:nvPr/>
        </p:nvSpPr>
        <p:spPr>
          <a:xfrm>
            <a:off x="530351" y="4705720"/>
            <a:ext cx="5602225" cy="2152279"/>
          </a:xfrm>
          <a:prstGeom prst="rect">
            <a:avLst/>
          </a:prstGeom>
          <a:solidFill>
            <a:srgbClr val="00FF00"/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altLang="ja-JP" sz="2600" dirty="0">
                <a:solidFill>
                  <a:schemeClr val="bg1"/>
                </a:solidFill>
              </a:rPr>
              <a:t>Obtain a Certificate of Employment and / or Reference Letters.</a:t>
            </a:r>
            <a:endParaRPr lang="ja-JP" altLang="ja-JP" sz="2600" dirty="0">
              <a:solidFill>
                <a:schemeClr val="bg1"/>
              </a:solidFill>
            </a:endParaRPr>
          </a:p>
          <a:p>
            <a:pPr lvl="0"/>
            <a:r>
              <a:rPr lang="en-US" altLang="ja-JP" sz="2600" dirty="0">
                <a:solidFill>
                  <a:schemeClr val="bg1"/>
                </a:solidFill>
              </a:rPr>
              <a:t>Begin organizing the cancellation of utilities and services.</a:t>
            </a:r>
            <a:endParaRPr lang="ja-JP" altLang="ja-JP" sz="2600" dirty="0">
              <a:solidFill>
                <a:schemeClr val="bg1"/>
              </a:solidFill>
            </a:endParaRPr>
          </a:p>
          <a:p>
            <a:pPr lvl="0"/>
            <a:r>
              <a:rPr lang="en-US" altLang="ja-JP" sz="2600" dirty="0">
                <a:solidFill>
                  <a:schemeClr val="bg1"/>
                </a:solidFill>
              </a:rPr>
              <a:t>Dispose of your car (if you need to).</a:t>
            </a:r>
            <a:endParaRPr lang="ja-JP" altLang="ja-JP" sz="2600" dirty="0">
              <a:solidFill>
                <a:schemeClr val="bg1"/>
              </a:solidFill>
            </a:endParaRPr>
          </a:p>
          <a:p>
            <a:endParaRPr lang="ja-JP" altLang="ja-JP" dirty="0"/>
          </a:p>
        </p:txBody>
      </p:sp>
      <p:sp>
        <p:nvSpPr>
          <p:cNvPr id="10" name="テキスト プレースホルダー 2"/>
          <p:cNvSpPr txBox="1">
            <a:spLocks/>
          </p:cNvSpPr>
          <p:nvPr/>
        </p:nvSpPr>
        <p:spPr>
          <a:xfrm>
            <a:off x="530352" y="4093395"/>
            <a:ext cx="4175760" cy="444755"/>
          </a:xfrm>
          <a:prstGeom prst="rect">
            <a:avLst/>
          </a:prstGeom>
          <a:solidFill>
            <a:srgbClr val="00FF00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kumimoji="1" sz="19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kumimoji="1" sz="1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kumimoji="1"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kumimoji="1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kumimoji="1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kumimoji="1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kumimoji="1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kumimoji="1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kumimoji="1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600" b="1" dirty="0">
                <a:solidFill>
                  <a:schemeClr val="bg1"/>
                </a:solidFill>
              </a:rPr>
              <a:t>1 month before leaving:</a:t>
            </a:r>
            <a:endParaRPr lang="ja-JP" altLang="en-US" sz="2600" b="1" dirty="0">
              <a:solidFill>
                <a:schemeClr val="bg1"/>
              </a:solidFill>
            </a:endParaRPr>
          </a:p>
        </p:txBody>
      </p:sp>
      <p:sp>
        <p:nvSpPr>
          <p:cNvPr id="11" name="右矢印 10"/>
          <p:cNvSpPr/>
          <p:nvPr/>
        </p:nvSpPr>
        <p:spPr>
          <a:xfrm>
            <a:off x="6429317" y="2127712"/>
            <a:ext cx="500749" cy="499872"/>
          </a:xfrm>
          <a:prstGeom prst="rightArrow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右矢印 12"/>
          <p:cNvSpPr/>
          <p:nvPr/>
        </p:nvSpPr>
        <p:spPr>
          <a:xfrm rot="9134663">
            <a:off x="6281973" y="5183075"/>
            <a:ext cx="548288" cy="499872"/>
          </a:xfrm>
          <a:prstGeom prst="rightArrow">
            <a:avLst/>
          </a:prstGeom>
          <a:solidFill>
            <a:srgbClr val="FF3399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9497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0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5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  <p:bldP spid="4" grpId="0" build="p" animBg="1"/>
      <p:bldP spid="5" grpId="0" build="p" animBg="1"/>
      <p:bldP spid="6" grpId="0" build="p" animBg="1"/>
      <p:bldP spid="9" grpId="0" animBg="1"/>
      <p:bldP spid="10" grpId="0" animBg="1"/>
      <p:bldP spid="11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95B6696-A76F-4FAA-B9A2-5AFA6C3F9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808" y="-13778"/>
            <a:ext cx="10131425" cy="1456267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Cooper Black" panose="0208090404030B020404" pitchFamily="18" charset="0"/>
              </a:rPr>
              <a:t>Pension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DA90157-E73F-46E7-B3BD-5FE717DF5E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4466" y="1122449"/>
            <a:ext cx="9730674" cy="640080"/>
          </a:xfrm>
        </p:spPr>
        <p:txBody>
          <a:bodyPr/>
          <a:lstStyle/>
          <a:p>
            <a:r>
              <a:rPr lang="en-US" dirty="0"/>
              <a:t>Lump-sum Withdrawal Payment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3A8BC68-6C72-4DB8-8C4B-73487C6095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8808" y="1762529"/>
            <a:ext cx="9730673" cy="3737354"/>
          </a:xfrm>
        </p:spPr>
        <p:txBody>
          <a:bodyPr/>
          <a:lstStyle/>
          <a:p>
            <a:r>
              <a:rPr lang="en-US" sz="2600" dirty="0"/>
              <a:t>Payment is mandatory for all Japanese residents. </a:t>
            </a:r>
          </a:p>
          <a:p>
            <a:r>
              <a:rPr lang="en-US" sz="2600" dirty="0"/>
              <a:t>Foreign nationals who give up residence, are able to apply for pension refund. </a:t>
            </a:r>
          </a:p>
          <a:p>
            <a:r>
              <a:rPr lang="en-US" sz="2600" dirty="0"/>
              <a:t>You must fulfill all of the following conditions: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80FB397-8BEA-4935-967A-2EA4F3A7C3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320" y="3816096"/>
            <a:ext cx="10058400" cy="2861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841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A699001-1075-422E-95C9-8CBFEA8FE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193" y="287285"/>
            <a:ext cx="10131425" cy="1456267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Cooper Black" panose="0208090404030B020404" pitchFamily="18" charset="0"/>
              </a:rPr>
              <a:t>Pension Cont’d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7ADD8D8-5880-4792-AC68-2D5D308FC0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3193" y="1603312"/>
            <a:ext cx="9876448" cy="640080"/>
          </a:xfrm>
        </p:spPr>
        <p:txBody>
          <a:bodyPr/>
          <a:lstStyle/>
          <a:p>
            <a:r>
              <a:rPr lang="en-US" dirty="0"/>
              <a:t>Process Lump-sum Withdrawal Payment and Tax Refund. 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xmlns="" id="{080B3A05-52C7-402C-8391-8806873F2E1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93193" y="2542837"/>
            <a:ext cx="9930383" cy="3414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496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51F65E7-2F91-4B5E-AAF2-2437A539E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961" y="352377"/>
            <a:ext cx="10131425" cy="1456267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Cooper Black" panose="0208090404030B020404" pitchFamily="18" charset="0"/>
              </a:rPr>
              <a:t>Pension Cont’d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17C6CD9-B69E-4F74-B409-2E9A9B4F71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1961" y="1488604"/>
            <a:ext cx="9823439" cy="640080"/>
          </a:xfrm>
        </p:spPr>
        <p:txBody>
          <a:bodyPr/>
          <a:lstStyle/>
          <a:p>
            <a:r>
              <a:rPr lang="en-US" dirty="0"/>
              <a:t>Required Documents: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xmlns="" id="{E463C57D-C9EB-4EA3-A009-64B6824E060A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441961" y="2278036"/>
            <a:ext cx="10058400" cy="3766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087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9AC94E-45AB-48F0-8BF2-1774C0A43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latin typeface="Cooper Black" panose="0208090404030B020404" pitchFamily="18" charset="0"/>
              </a:rPr>
              <a:t>Pension Cont’d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DD30E34-243D-4DA9-85DE-8BB30CABA0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1" y="1915838"/>
            <a:ext cx="10181248" cy="640080"/>
          </a:xfrm>
        </p:spPr>
        <p:txBody>
          <a:bodyPr/>
          <a:lstStyle/>
          <a:p>
            <a:r>
              <a:rPr lang="en-US" dirty="0"/>
              <a:t>Important things to keep in mind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2ADA3E8-FC20-4335-9451-EAC8A4B1AB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5802" y="2877818"/>
            <a:ext cx="10181247" cy="3200400"/>
          </a:xfrm>
        </p:spPr>
        <p:txBody>
          <a:bodyPr>
            <a:normAutofit/>
          </a:bodyPr>
          <a:lstStyle/>
          <a:p>
            <a:r>
              <a:rPr lang="en-US" sz="2600" dirty="0"/>
              <a:t>If you pass away, your income will go to a dependent. </a:t>
            </a:r>
          </a:p>
          <a:p>
            <a:r>
              <a:rPr lang="en-US" sz="2600" dirty="0"/>
              <a:t>There is a 20% withholding tax on the Lump-sum. This is recoverable. </a:t>
            </a:r>
          </a:p>
          <a:p>
            <a:r>
              <a:rPr lang="en-US" sz="2600" dirty="0"/>
              <a:t>The amount of pension will be different according to the term of employment. </a:t>
            </a:r>
          </a:p>
        </p:txBody>
      </p:sp>
    </p:spTree>
    <p:extLst>
      <p:ext uri="{BB962C8B-B14F-4D97-AF65-F5344CB8AC3E}">
        <p14:creationId xmlns:p14="http://schemas.microsoft.com/office/powerpoint/2010/main" val="3878539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8EC623-E006-4F51-907F-4830E9516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843" y="0"/>
            <a:ext cx="10131425" cy="1456267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Cooper Black" panose="0208090404030B020404" pitchFamily="18" charset="0"/>
              </a:rPr>
              <a:t>Pension Cont’d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5E39564-1898-4F02-98D3-C5D2B56466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5843" y="1278044"/>
            <a:ext cx="9717422" cy="640080"/>
          </a:xfrm>
        </p:spPr>
        <p:txBody>
          <a:bodyPr/>
          <a:lstStyle/>
          <a:p>
            <a:r>
              <a:rPr lang="en-US" dirty="0"/>
              <a:t>Tax Refund on Lump-sum Withdrawal Payment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9062031-ACED-4E95-90EA-A21A763369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5844" y="1918124"/>
            <a:ext cx="9717421" cy="3200400"/>
          </a:xfrm>
        </p:spPr>
        <p:txBody>
          <a:bodyPr>
            <a:no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400" dirty="0"/>
              <a:t>Designate a person to file your tax paperwork. </a:t>
            </a:r>
          </a:p>
          <a:p>
            <a:pPr lvl="1"/>
            <a:r>
              <a:rPr lang="en-US" sz="2400" dirty="0"/>
              <a:t>Get a copy of the Notification of Tax Agent (</a:t>
            </a:r>
            <a:r>
              <a:rPr lang="en-US" sz="2400" dirty="0" err="1"/>
              <a:t>Nozei</a:t>
            </a:r>
            <a:r>
              <a:rPr lang="en-US" sz="2400" dirty="0"/>
              <a:t> </a:t>
            </a:r>
            <a:r>
              <a:rPr lang="en-US" sz="2400" dirty="0" err="1"/>
              <a:t>Kanrinin</a:t>
            </a:r>
            <a:r>
              <a:rPr lang="en-US" sz="2400" dirty="0"/>
              <a:t> No </a:t>
            </a:r>
            <a:r>
              <a:rPr lang="en-US" sz="2400" dirty="0" err="1"/>
              <a:t>Todokesho</a:t>
            </a:r>
            <a:r>
              <a:rPr lang="en-US" sz="2400" dirty="0"/>
              <a:t>). </a:t>
            </a:r>
          </a:p>
          <a:p>
            <a:pPr lvl="1"/>
            <a:r>
              <a:rPr lang="en-US" sz="2400" dirty="0"/>
              <a:t>This document is available at any tax office branch.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File for the Lump-sum Withdrawal Payment. </a:t>
            </a:r>
          </a:p>
          <a:p>
            <a:pPr lvl="1"/>
            <a:r>
              <a:rPr lang="en-US" sz="2400" dirty="0"/>
              <a:t>Once payment is completed, send the Notice of Lump-sum Withdrawal Payments (Entitlement) (</a:t>
            </a:r>
            <a:r>
              <a:rPr lang="en-US" sz="2400" dirty="0" err="1"/>
              <a:t>Dattai</a:t>
            </a:r>
            <a:r>
              <a:rPr lang="en-US" sz="2400" dirty="0"/>
              <a:t> </a:t>
            </a:r>
            <a:r>
              <a:rPr lang="en-US" sz="2400" dirty="0" err="1"/>
              <a:t>Ichijikin</a:t>
            </a:r>
            <a:r>
              <a:rPr lang="en-US" sz="2400" dirty="0"/>
              <a:t> </a:t>
            </a:r>
            <a:r>
              <a:rPr lang="en-US" sz="2400" dirty="0" err="1"/>
              <a:t>Shikyu</a:t>
            </a:r>
            <a:r>
              <a:rPr lang="en-US" sz="2400" dirty="0"/>
              <a:t> </a:t>
            </a:r>
            <a:r>
              <a:rPr lang="en-US" sz="2400" dirty="0" err="1"/>
              <a:t>Kettei</a:t>
            </a:r>
            <a:r>
              <a:rPr lang="en-US" sz="2400" dirty="0"/>
              <a:t> </a:t>
            </a:r>
            <a:r>
              <a:rPr lang="en-US" sz="2400" dirty="0" err="1"/>
              <a:t>Tsuchisho</a:t>
            </a:r>
            <a:r>
              <a:rPr lang="en-US" sz="2400" dirty="0"/>
              <a:t>) to your tax agent.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Tax refund application by designated tax agent. </a:t>
            </a:r>
          </a:p>
          <a:p>
            <a:pPr lvl="1"/>
            <a:r>
              <a:rPr lang="en-US" sz="2400" dirty="0"/>
              <a:t>The tax agent should submit the Income Tax Return (</a:t>
            </a:r>
            <a:r>
              <a:rPr lang="en-US" sz="2400" dirty="0" err="1"/>
              <a:t>Kakutei</a:t>
            </a:r>
            <a:r>
              <a:rPr lang="en-US" sz="2400" dirty="0"/>
              <a:t> </a:t>
            </a:r>
            <a:r>
              <a:rPr lang="en-US" sz="2400" dirty="0" err="1"/>
              <a:t>Shinkokusho</a:t>
            </a:r>
            <a:r>
              <a:rPr lang="en-US" sz="2400" dirty="0"/>
              <a:t>) on your behalf to the tax office branch. </a:t>
            </a:r>
          </a:p>
        </p:txBody>
      </p:sp>
    </p:spTree>
    <p:extLst>
      <p:ext uri="{BB962C8B-B14F-4D97-AF65-F5344CB8AC3E}">
        <p14:creationId xmlns:p14="http://schemas.microsoft.com/office/powerpoint/2010/main" val="1649164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5A7CF9-0372-4883-B033-69BF9E21A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latin typeface="Cooper Black" panose="0208090404030B020404" pitchFamily="18" charset="0"/>
              </a:rPr>
              <a:t>Pension Cont’d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026F2AE-ABD4-4406-87CA-E832243BA2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1" y="1879262"/>
            <a:ext cx="9730674" cy="640080"/>
          </a:xfrm>
        </p:spPr>
        <p:txBody>
          <a:bodyPr/>
          <a:lstStyle/>
          <a:p>
            <a:r>
              <a:rPr lang="en-US" dirty="0"/>
              <a:t>Some Important </a:t>
            </a:r>
            <a:r>
              <a:rPr lang="en-US" dirty="0" smtClean="0"/>
              <a:t>Things </a:t>
            </a:r>
            <a:r>
              <a:rPr lang="en-US" dirty="0"/>
              <a:t>to Keep in Mind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xmlns="" id="{768A5A6F-6CA3-4213-AA65-56AADCB0711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6656" y="2774554"/>
            <a:ext cx="10581232" cy="2906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77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346B98-F9BB-4D6D-A429-71E716A17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298652"/>
            <a:ext cx="10131425" cy="1456267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Cooper Black" panose="0208090404030B020404" pitchFamily="18" charset="0"/>
              </a:rPr>
              <a:t>Pension Cont’d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AEF2197-1EA8-4923-9EC2-D99AF88F03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1" y="1547850"/>
            <a:ext cx="9796935" cy="640080"/>
          </a:xfrm>
        </p:spPr>
        <p:txBody>
          <a:bodyPr/>
          <a:lstStyle/>
          <a:p>
            <a:r>
              <a:rPr lang="en-US" dirty="0"/>
              <a:t>Summary of Procedures: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53BDC9FA-F7C7-4F71-AEDC-AFC161BB147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85801" y="2334234"/>
            <a:ext cx="10344912" cy="4128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16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5038323-2F3A-406E-8195-B05ECD4372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9327" y="268901"/>
            <a:ext cx="9796935" cy="640080"/>
          </a:xfrm>
        </p:spPr>
        <p:txBody>
          <a:bodyPr/>
          <a:lstStyle/>
          <a:p>
            <a:r>
              <a:rPr lang="en-US" sz="4800" dirty="0">
                <a:latin typeface="Cooper Black" panose="0208090404030B020404" pitchFamily="18" charset="0"/>
              </a:rPr>
              <a:t>Pension Refund Procedures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8099E72F-E89F-45EB-ADD4-2852A720AE1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1994" r="5667"/>
          <a:stretch/>
        </p:blipFill>
        <p:spPr>
          <a:xfrm>
            <a:off x="719327" y="908981"/>
            <a:ext cx="8412481" cy="5814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924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17011" y="146304"/>
            <a:ext cx="10131425" cy="1456267"/>
          </a:xfrm>
        </p:spPr>
        <p:txBody>
          <a:bodyPr>
            <a:normAutofit/>
          </a:bodyPr>
          <a:lstStyle/>
          <a:p>
            <a:r>
              <a:rPr kumimoji="1" lang="en-US" altLang="ja-JP" sz="4800" dirty="0" smtClean="0">
                <a:latin typeface="Cooper Black" panose="0208090404030B020404" pitchFamily="18" charset="0"/>
              </a:rPr>
              <a:t>Cleaning up!</a:t>
            </a:r>
            <a:endParaRPr kumimoji="1" lang="ja-JP" altLang="en-US" sz="4800" dirty="0">
              <a:latin typeface="Cooper Black" panose="0208090404030B020404" pitchFamily="18" charset="0"/>
            </a:endParaRP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half" idx="2"/>
          </p:nvPr>
        </p:nvSpPr>
        <p:spPr>
          <a:xfrm>
            <a:off x="617011" y="1243584"/>
            <a:ext cx="6422135" cy="5300491"/>
          </a:xfrm>
        </p:spPr>
        <p:txBody>
          <a:bodyPr>
            <a:normAutofit fontScale="92500" lnSpcReduction="20000"/>
          </a:bodyPr>
          <a:lstStyle/>
          <a:p>
            <a:endParaRPr kumimoji="1" lang="en-US" altLang="ja-JP" dirty="0" smtClean="0"/>
          </a:p>
          <a:p>
            <a:r>
              <a:rPr kumimoji="1" lang="en-US" altLang="ja-JP" sz="2800" dirty="0" smtClean="0"/>
              <a:t>Start early</a:t>
            </a:r>
          </a:p>
          <a:p>
            <a:endParaRPr lang="en-US" altLang="ja-JP" sz="2800" dirty="0"/>
          </a:p>
          <a:p>
            <a:r>
              <a:rPr kumimoji="1" lang="en-US" altLang="ja-JP" sz="2800" dirty="0" smtClean="0"/>
              <a:t>Keep in mind garbage collection days</a:t>
            </a:r>
          </a:p>
          <a:p>
            <a:endParaRPr lang="en-US" altLang="ja-JP" sz="2800" dirty="0"/>
          </a:p>
          <a:p>
            <a:r>
              <a:rPr kumimoji="1" lang="en-US" altLang="ja-JP" sz="2800" dirty="0" smtClean="0"/>
              <a:t>There is a ‘big trash’ service called ‘</a:t>
            </a:r>
            <a:r>
              <a:rPr lang="ja-JP" altLang="en-US" sz="2800" dirty="0" smtClean="0"/>
              <a:t>粗大ゴミ</a:t>
            </a:r>
            <a:r>
              <a:rPr lang="en-US" altLang="ja-JP" sz="2800" dirty="0" smtClean="0"/>
              <a:t>’ (</a:t>
            </a:r>
            <a:r>
              <a:rPr lang="en-US" altLang="ja-JP" sz="2800" dirty="0" err="1" smtClean="0"/>
              <a:t>Soudai</a:t>
            </a:r>
            <a:r>
              <a:rPr lang="en-US" altLang="ja-JP" sz="2800" dirty="0"/>
              <a:t> </a:t>
            </a:r>
            <a:r>
              <a:rPr lang="en-US" altLang="ja-JP" sz="2800" dirty="0" err="1" smtClean="0"/>
              <a:t>gomi</a:t>
            </a:r>
            <a:r>
              <a:rPr lang="en-US" altLang="ja-JP" sz="2800" dirty="0" smtClean="0"/>
              <a:t>)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kumimoji="1" lang="en-US" altLang="ja-JP" sz="2800" dirty="0" smtClean="0">
                <a:sym typeface="Wingdings" panose="05000000000000000000" pitchFamily="2" charset="2"/>
              </a:rPr>
              <a:t>Japanese proficiency required.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en-US" altLang="ja-JP" sz="2800" dirty="0" smtClean="0">
                <a:sym typeface="Wingdings" panose="05000000000000000000" pitchFamily="2" charset="2"/>
              </a:rPr>
              <a:t>You need to be at home.</a:t>
            </a:r>
          </a:p>
          <a:p>
            <a:pPr marL="0" indent="0">
              <a:buNone/>
            </a:pPr>
            <a:endParaRPr kumimoji="1" lang="en-US" altLang="ja-JP" sz="2800" dirty="0">
              <a:sym typeface="Wingdings" panose="05000000000000000000" pitchFamily="2" charset="2"/>
            </a:endParaRPr>
          </a:p>
          <a:p>
            <a:r>
              <a:rPr lang="en-US" altLang="ja-JP" sz="2800" dirty="0" smtClean="0">
                <a:sym typeface="Wingdings" panose="05000000000000000000" pitchFamily="2" charset="2"/>
              </a:rPr>
              <a:t>Clean common areas and cupboards you’ve never opened.</a:t>
            </a:r>
            <a:endParaRPr kumimoji="1" lang="ja-JP" altLang="en-US" sz="2800" dirty="0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462" y="1602571"/>
            <a:ext cx="4661706" cy="3496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957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ACDB8B-9FBE-429F-A37C-284EA92CA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latin typeface="Cooper Black" panose="0208090404030B020404" pitchFamily="18" charset="0"/>
              </a:rPr>
              <a:t>Pension Cont’d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2C4712E-2DEC-4769-93ED-B4653FD01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1" y="1770802"/>
            <a:ext cx="6669421" cy="640080"/>
          </a:xfrm>
        </p:spPr>
        <p:txBody>
          <a:bodyPr/>
          <a:lstStyle/>
          <a:p>
            <a:r>
              <a:rPr lang="en-US" dirty="0"/>
              <a:t>Jet General Information Handbook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0324036-46D0-4C20-8CF4-5AC4F7F92A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5801" y="2646170"/>
            <a:ext cx="10055352" cy="3200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/>
              <a:t>You will find all the forms in the appendix. Concerning the pension refund documents please refer to appendix 3.  </a:t>
            </a:r>
          </a:p>
        </p:txBody>
      </p:sp>
    </p:spTree>
    <p:extLst>
      <p:ext uri="{BB962C8B-B14F-4D97-AF65-F5344CB8AC3E}">
        <p14:creationId xmlns:p14="http://schemas.microsoft.com/office/powerpoint/2010/main" val="2447784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187D5E-1DBB-4BE1-AB4B-EC575985C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latin typeface="Cooper Black" panose="0208090404030B020404" pitchFamily="18" charset="0"/>
              </a:rPr>
              <a:t>Taxes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1155628-47DA-48EE-8CE6-7AD5425FFB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1" y="1932359"/>
            <a:ext cx="9677665" cy="640080"/>
          </a:xfrm>
        </p:spPr>
        <p:txBody>
          <a:bodyPr/>
          <a:lstStyle/>
          <a:p>
            <a:r>
              <a:rPr lang="en-US" dirty="0"/>
              <a:t>Personal Income Tax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B02306C-9A69-4B83-89D4-B172720C1D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5801" y="2792474"/>
            <a:ext cx="8524726" cy="3200400"/>
          </a:xfrm>
        </p:spPr>
        <p:txBody>
          <a:bodyPr>
            <a:normAutofit/>
          </a:bodyPr>
          <a:lstStyle/>
          <a:p>
            <a:r>
              <a:rPr lang="en-US" sz="2600" dirty="0"/>
              <a:t>It depends on your nationality and the tax treaties Japan has with your home country. </a:t>
            </a:r>
          </a:p>
          <a:p>
            <a:r>
              <a:rPr lang="en-US" sz="2600" dirty="0"/>
              <a:t> Nationals of Canada have to file their taxes in Canada. </a:t>
            </a:r>
          </a:p>
          <a:p>
            <a:r>
              <a:rPr lang="en-US" sz="2600" dirty="0"/>
              <a:t>Please feel free to ask me questions on Quora regarding taxation: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BDFD8E4-3019-4C83-9EDE-50D0973D26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0527" y="2162365"/>
            <a:ext cx="2555806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866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57770" y="280416"/>
            <a:ext cx="10131425" cy="1456267"/>
          </a:xfrm>
        </p:spPr>
        <p:txBody>
          <a:bodyPr>
            <a:normAutofit/>
          </a:bodyPr>
          <a:lstStyle/>
          <a:p>
            <a:r>
              <a:rPr kumimoji="1" lang="en-US" altLang="ja-JP" sz="4800" dirty="0" smtClean="0">
                <a:latin typeface="Cooper Black" panose="0208090404030B020404" pitchFamily="18" charset="0"/>
              </a:rPr>
              <a:t>Cleaning up</a:t>
            </a:r>
            <a:endParaRPr kumimoji="1" lang="ja-JP" altLang="en-US" sz="4800" dirty="0">
              <a:latin typeface="Cooper Black" panose="0208090404030B020404" pitchFamily="18" charset="0"/>
            </a:endParaRP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85801" y="1621536"/>
            <a:ext cx="4996923" cy="4169663"/>
          </a:xfrm>
        </p:spPr>
        <p:txBody>
          <a:bodyPr>
            <a:normAutofit/>
          </a:bodyPr>
          <a:lstStyle/>
          <a:p>
            <a:endParaRPr lang="en-US" altLang="ja-JP" sz="2600" dirty="0" smtClean="0"/>
          </a:p>
          <a:p>
            <a:r>
              <a:rPr lang="en-US" altLang="ja-JP" sz="2600" dirty="0" smtClean="0"/>
              <a:t>Make a list of everything.</a:t>
            </a:r>
          </a:p>
          <a:p>
            <a:endParaRPr lang="en-US" altLang="ja-JP" sz="2600" dirty="0"/>
          </a:p>
          <a:p>
            <a:r>
              <a:rPr lang="en-US" altLang="ja-JP" sz="2600" dirty="0" smtClean="0"/>
              <a:t>Go through the list with your successor.</a:t>
            </a:r>
          </a:p>
          <a:p>
            <a:endParaRPr lang="en-US" altLang="ja-JP" sz="2600" dirty="0"/>
          </a:p>
          <a:p>
            <a:r>
              <a:rPr lang="en-US" altLang="ja-JP" sz="2600" dirty="0" smtClean="0"/>
              <a:t>Get rid of anything they say they don’t want.</a:t>
            </a:r>
          </a:p>
        </p:txBody>
      </p:sp>
      <p:sp>
        <p:nvSpPr>
          <p:cNvPr id="8" name="コンテンツ プレースホルダー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2"/>
          <a:srcRect l="39867" t="16889" r="31317"/>
          <a:stretch/>
        </p:blipFill>
        <p:spPr>
          <a:xfrm>
            <a:off x="6345284" y="97535"/>
            <a:ext cx="3881350" cy="6646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636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7392" y="876704"/>
            <a:ext cx="10131425" cy="914400"/>
          </a:xfrm>
        </p:spPr>
        <p:txBody>
          <a:bodyPr>
            <a:normAutofit/>
          </a:bodyPr>
          <a:lstStyle/>
          <a:p>
            <a:r>
              <a:rPr kumimoji="1" lang="en-US" altLang="ja-JP" sz="4800" dirty="0" smtClean="0">
                <a:latin typeface="Cooper Black" panose="0208090404030B020404" pitchFamily="18" charset="0"/>
              </a:rPr>
              <a:t>Cleaning up!</a:t>
            </a:r>
            <a:endParaRPr kumimoji="1" lang="ja-JP" altLang="en-US" sz="4800" dirty="0">
              <a:latin typeface="Cooper Black" panose="0208090404030B020404" pitchFamily="18" charset="0"/>
            </a:endParaRPr>
          </a:p>
        </p:txBody>
      </p:sp>
      <p:sp>
        <p:nvSpPr>
          <p:cNvPr id="8" name="テキスト プレースホルダー 7"/>
          <p:cNvSpPr>
            <a:spLocks noGrp="1"/>
          </p:cNvSpPr>
          <p:nvPr>
            <p:ph type="body" idx="1"/>
          </p:nvPr>
        </p:nvSpPr>
        <p:spPr>
          <a:xfrm>
            <a:off x="829734" y="2177575"/>
            <a:ext cx="4709054" cy="576262"/>
          </a:xfrm>
        </p:spPr>
        <p:txBody>
          <a:bodyPr/>
          <a:lstStyle/>
          <a:p>
            <a:r>
              <a:rPr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Things to leave:</a:t>
            </a:r>
            <a:endParaRPr kumimoji="1" lang="ja-JP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85800" y="3140308"/>
            <a:ext cx="4996923" cy="2920998"/>
          </a:xfrm>
        </p:spPr>
        <p:txBody>
          <a:bodyPr>
            <a:noAutofit/>
          </a:bodyPr>
          <a:lstStyle/>
          <a:p>
            <a:r>
              <a:rPr kumimoji="1" lang="en-US" altLang="ja-JP" sz="2600" dirty="0" smtClean="0"/>
              <a:t>Bus / Train Timetab</a:t>
            </a:r>
            <a:r>
              <a:rPr lang="en-US" altLang="ja-JP" sz="2600" dirty="0" smtClean="0"/>
              <a:t>les</a:t>
            </a:r>
          </a:p>
          <a:p>
            <a:r>
              <a:rPr kumimoji="1" lang="en-US" altLang="ja-JP" sz="2600" dirty="0" smtClean="0"/>
              <a:t>Emergency contact numbers</a:t>
            </a:r>
          </a:p>
          <a:p>
            <a:r>
              <a:rPr lang="en-US" altLang="ja-JP" sz="2600" dirty="0" smtClean="0"/>
              <a:t>Appliance instructions</a:t>
            </a:r>
          </a:p>
          <a:p>
            <a:r>
              <a:rPr kumimoji="1" lang="en-US" altLang="ja-JP" sz="2600" dirty="0" smtClean="0"/>
              <a:t>Health service information</a:t>
            </a:r>
          </a:p>
          <a:p>
            <a:r>
              <a:rPr lang="en-US" altLang="ja-JP" sz="2600" dirty="0" smtClean="0"/>
              <a:t>Garbage collection information</a:t>
            </a:r>
            <a:endParaRPr kumimoji="1" lang="ja-JP" altLang="en-US" sz="2600" dirty="0"/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3"/>
          </p:nvPr>
        </p:nvSpPr>
        <p:spPr>
          <a:xfrm>
            <a:off x="5823483" y="2177575"/>
            <a:ext cx="5332197" cy="576262"/>
          </a:xfrm>
        </p:spPr>
        <p:txBody>
          <a:bodyPr/>
          <a:lstStyle/>
          <a:p>
            <a:r>
              <a:rPr kumimoji="1"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Things you shouldn’t leave:</a:t>
            </a:r>
            <a:endParaRPr kumimoji="1"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10" name="コンテンツ プレースホルダー 9"/>
          <p:cNvSpPr>
            <a:spLocks noGrp="1"/>
          </p:cNvSpPr>
          <p:nvPr>
            <p:ph sz="quarter" idx="4"/>
          </p:nvPr>
        </p:nvSpPr>
        <p:spPr>
          <a:xfrm>
            <a:off x="5823483" y="3140308"/>
            <a:ext cx="4995334" cy="2920998"/>
          </a:xfrm>
        </p:spPr>
        <p:txBody>
          <a:bodyPr/>
          <a:lstStyle/>
          <a:p>
            <a:r>
              <a:rPr kumimoji="1" lang="en-US" altLang="ja-JP" sz="2600" dirty="0" smtClean="0"/>
              <a:t>Items sold to other JETs</a:t>
            </a:r>
          </a:p>
          <a:p>
            <a:r>
              <a:rPr lang="en-US" altLang="ja-JP" sz="2600" dirty="0" smtClean="0"/>
              <a:t>CLAIR study materials</a:t>
            </a:r>
          </a:p>
          <a:p>
            <a:r>
              <a:rPr kumimoji="1" lang="en-US" altLang="ja-JP" sz="2600" dirty="0" smtClean="0"/>
              <a:t>Cosmetics and toiletries</a:t>
            </a:r>
          </a:p>
          <a:p>
            <a:pPr marL="0" indent="0">
              <a:buNone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21945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build="p"/>
      <p:bldP spid="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7391" y="165362"/>
            <a:ext cx="10131425" cy="1456267"/>
          </a:xfrm>
        </p:spPr>
        <p:txBody>
          <a:bodyPr>
            <a:normAutofit/>
          </a:bodyPr>
          <a:lstStyle/>
          <a:p>
            <a:r>
              <a:rPr lang="en-US" altLang="ja-JP" sz="4800" dirty="0" smtClean="0">
                <a:latin typeface="Cooper Black" panose="0208090404030B020404" pitchFamily="18" charset="0"/>
              </a:rPr>
              <a:t>selling</a:t>
            </a:r>
            <a:endParaRPr kumimoji="1" lang="ja-JP" altLang="en-US" sz="4800" dirty="0">
              <a:latin typeface="Cooper Black" panose="0208090404030B020404" pitchFamily="18" charset="0"/>
            </a:endParaRP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87391" y="1621629"/>
            <a:ext cx="4996923" cy="4263857"/>
          </a:xfrm>
        </p:spPr>
        <p:txBody>
          <a:bodyPr>
            <a:noAutofit/>
          </a:bodyPr>
          <a:lstStyle/>
          <a:p>
            <a:r>
              <a:rPr lang="en-US" altLang="ja-JP" sz="2600" dirty="0" smtClean="0"/>
              <a:t>Items have been used.</a:t>
            </a:r>
          </a:p>
          <a:p>
            <a:pPr marL="0" indent="0">
              <a:buNone/>
            </a:pPr>
            <a:endParaRPr lang="en-US" altLang="ja-JP" sz="2600" dirty="0" smtClean="0"/>
          </a:p>
          <a:p>
            <a:r>
              <a:rPr kumimoji="1" lang="en-US" altLang="ja-JP" sz="2600" dirty="0" smtClean="0"/>
              <a:t>Adjust the price accordingly.</a:t>
            </a:r>
          </a:p>
          <a:p>
            <a:pPr marL="0" indent="0">
              <a:buNone/>
            </a:pPr>
            <a:endParaRPr kumimoji="1" lang="en-US" altLang="ja-JP" sz="2600" dirty="0" smtClean="0"/>
          </a:p>
          <a:p>
            <a:r>
              <a:rPr lang="en-US" altLang="ja-JP" sz="2600" dirty="0" smtClean="0"/>
              <a:t>Be honest.</a:t>
            </a:r>
          </a:p>
          <a:p>
            <a:endParaRPr lang="en-US" altLang="ja-JP" sz="2600" dirty="0" smtClean="0"/>
          </a:p>
          <a:p>
            <a:r>
              <a:rPr lang="en-US" altLang="ja-JP" sz="2600" dirty="0" smtClean="0"/>
              <a:t>Send pictures.</a:t>
            </a:r>
          </a:p>
          <a:p>
            <a:endParaRPr lang="en-US" altLang="ja-JP" sz="2600" dirty="0" smtClean="0"/>
          </a:p>
          <a:p>
            <a:r>
              <a:rPr kumimoji="1" lang="en-US" altLang="ja-JP" sz="2600" dirty="0" smtClean="0"/>
              <a:t>Deal in yen.</a:t>
            </a:r>
            <a:endParaRPr kumimoji="1" lang="ja-JP" altLang="en-US" sz="2600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7" name="コンテンツ プレースホルダー 6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801" y="318193"/>
            <a:ext cx="4387055" cy="3008267"/>
          </a:xfr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0801" y="3530600"/>
            <a:ext cx="4387055" cy="3049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40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/>
          <p:cNvSpPr>
            <a:spLocks noGrp="1"/>
          </p:cNvSpPr>
          <p:nvPr>
            <p:ph type="title"/>
          </p:nvPr>
        </p:nvSpPr>
        <p:spPr>
          <a:xfrm>
            <a:off x="441961" y="316992"/>
            <a:ext cx="10131425" cy="1456267"/>
          </a:xfrm>
        </p:spPr>
        <p:txBody>
          <a:bodyPr>
            <a:normAutofit/>
          </a:bodyPr>
          <a:lstStyle/>
          <a:p>
            <a:r>
              <a:rPr kumimoji="1" lang="en-US" altLang="ja-JP" sz="4800" dirty="0" smtClean="0">
                <a:latin typeface="Cooper Black" panose="0208090404030B020404" pitchFamily="18" charset="0"/>
              </a:rPr>
              <a:t>Cancelling contracts</a:t>
            </a:r>
            <a:endParaRPr kumimoji="1" lang="ja-JP" altLang="en-US" sz="4800" dirty="0">
              <a:latin typeface="Cooper Black" panose="0208090404030B020404" pitchFamily="18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926592" y="1950720"/>
            <a:ext cx="9890634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600" dirty="0" smtClean="0"/>
              <a:t>Phone Service</a:t>
            </a:r>
          </a:p>
          <a:p>
            <a:r>
              <a:rPr kumimoji="1" lang="en-US" altLang="ja-JP" sz="2600" dirty="0" smtClean="0"/>
              <a:t>Internet Service</a:t>
            </a:r>
          </a:p>
          <a:p>
            <a:r>
              <a:rPr kumimoji="1" lang="en-US" altLang="ja-JP" sz="2600" dirty="0" smtClean="0"/>
              <a:t>Bank account</a:t>
            </a:r>
          </a:p>
          <a:p>
            <a:r>
              <a:rPr kumimoji="1" lang="en-US" altLang="ja-JP" sz="2600" dirty="0" smtClean="0"/>
              <a:t>Gas</a:t>
            </a:r>
          </a:p>
          <a:p>
            <a:r>
              <a:rPr kumimoji="1" lang="en-US" altLang="ja-JP" sz="2600" dirty="0" smtClean="0"/>
              <a:t>Water</a:t>
            </a:r>
          </a:p>
          <a:p>
            <a:r>
              <a:rPr kumimoji="1" lang="en-US" altLang="ja-JP" sz="2600" dirty="0" smtClean="0"/>
              <a:t>Electricity</a:t>
            </a:r>
          </a:p>
          <a:p>
            <a:endParaRPr kumimoji="1" lang="en-US" altLang="ja-JP" sz="2600" dirty="0"/>
          </a:p>
          <a:p>
            <a:endParaRPr kumimoji="1" lang="en-US" altLang="ja-JP" sz="2600" dirty="0" smtClean="0"/>
          </a:p>
          <a:p>
            <a:r>
              <a:rPr kumimoji="1" lang="en-US" altLang="ja-JP" sz="2600" dirty="0" smtClean="0"/>
              <a:t>*Local residence tax</a:t>
            </a:r>
          </a:p>
          <a:p>
            <a:r>
              <a:rPr kumimoji="1" lang="en-US" altLang="ja-JP" sz="2600" dirty="0" smtClean="0"/>
              <a:t>*Car</a:t>
            </a:r>
          </a:p>
          <a:p>
            <a:r>
              <a:rPr kumimoji="1" lang="en-US" altLang="ja-JP" sz="2600" dirty="0" smtClean="0"/>
              <a:t>*Car insurance</a:t>
            </a:r>
          </a:p>
        </p:txBody>
      </p:sp>
    </p:spTree>
    <p:extLst>
      <p:ext uri="{BB962C8B-B14F-4D97-AF65-F5344CB8AC3E}">
        <p14:creationId xmlns:p14="http://schemas.microsoft.com/office/powerpoint/2010/main" val="440662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1" y="177224"/>
            <a:ext cx="10131425" cy="1456267"/>
          </a:xfrm>
        </p:spPr>
        <p:txBody>
          <a:bodyPr>
            <a:normAutofit/>
          </a:bodyPr>
          <a:lstStyle/>
          <a:p>
            <a:r>
              <a:rPr kumimoji="1" lang="en-US" altLang="ja-JP" sz="4800" dirty="0">
                <a:latin typeface="Cooper Black" panose="0208090404030B020404" pitchFamily="18" charset="0"/>
              </a:rPr>
              <a:t>Shipping goods home</a:t>
            </a:r>
            <a:endParaRPr kumimoji="1" lang="ja-JP" altLang="en-US" sz="4800" dirty="0">
              <a:latin typeface="Cooper Black" panose="0208090404030B020404" pitchFamily="18" charset="0"/>
            </a:endParaRP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idx="1"/>
          </p:nvPr>
        </p:nvSpPr>
        <p:spPr>
          <a:xfrm>
            <a:off x="685801" y="1537449"/>
            <a:ext cx="8804314" cy="576262"/>
          </a:xfrm>
        </p:spPr>
        <p:txBody>
          <a:bodyPr>
            <a:normAutofit/>
          </a:bodyPr>
          <a:lstStyle/>
          <a:p>
            <a:r>
              <a:rPr kumimoji="1" lang="en-US" altLang="ja-JP" dirty="0">
                <a:latin typeface="Cooper Black" panose="0208090404030B020404" pitchFamily="18" charset="0"/>
              </a:rPr>
              <a:t>There are multiple ways to ship goods home</a:t>
            </a:r>
            <a:endParaRPr kumimoji="1" lang="ja-JP" altLang="en-US" dirty="0">
              <a:latin typeface="Cooper Black" panose="0208090404030B020404" pitchFamily="18" charset="0"/>
            </a:endParaRPr>
          </a:p>
        </p:txBody>
      </p:sp>
      <p:sp>
        <p:nvSpPr>
          <p:cNvPr id="8" name="コンテンツ プレースホルダー 7"/>
          <p:cNvSpPr>
            <a:spLocks noGrp="1"/>
          </p:cNvSpPr>
          <p:nvPr>
            <p:ph sz="half" idx="2"/>
          </p:nvPr>
        </p:nvSpPr>
        <p:spPr>
          <a:xfrm>
            <a:off x="685801" y="3170194"/>
            <a:ext cx="4996923" cy="2920998"/>
          </a:xfrm>
        </p:spPr>
        <p:txBody>
          <a:bodyPr>
            <a:noAutofit/>
          </a:bodyPr>
          <a:lstStyle/>
          <a:p>
            <a:r>
              <a:rPr lang="en-US" altLang="ja-JP" sz="2600" dirty="0" smtClean="0"/>
              <a:t>DHL</a:t>
            </a:r>
          </a:p>
          <a:p>
            <a:r>
              <a:rPr kumimoji="1" lang="en-US" altLang="ja-JP" sz="2600" dirty="0" smtClean="0"/>
              <a:t>FedEx</a:t>
            </a:r>
            <a:endParaRPr kumimoji="1" lang="en-US" altLang="ja-JP" sz="2600" dirty="0"/>
          </a:p>
          <a:p>
            <a:r>
              <a:rPr lang="en-US" altLang="ja-JP" sz="2600" dirty="0"/>
              <a:t>UPS</a:t>
            </a:r>
          </a:p>
          <a:p>
            <a:r>
              <a:rPr lang="en-US" altLang="ja-JP" sz="2600" dirty="0"/>
              <a:t>Sagawa Transport</a:t>
            </a:r>
          </a:p>
          <a:p>
            <a:r>
              <a:rPr kumimoji="1" lang="en-US" altLang="ja-JP" sz="2600" dirty="0"/>
              <a:t>International Ta-Q-Bin   (</a:t>
            </a:r>
            <a:r>
              <a:rPr lang="en-US" altLang="ja-JP" sz="2600" dirty="0"/>
              <a:t>Yamato Transport)</a:t>
            </a:r>
            <a:endParaRPr kumimoji="1" lang="en-US" altLang="ja-JP" sz="2600" dirty="0"/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3"/>
          </p:nvPr>
        </p:nvSpPr>
        <p:spPr>
          <a:xfrm>
            <a:off x="5821892" y="2469801"/>
            <a:ext cx="4722813" cy="576262"/>
          </a:xfrm>
        </p:spPr>
        <p:txBody>
          <a:bodyPr/>
          <a:lstStyle/>
          <a:p>
            <a:r>
              <a:rPr lang="en-US" altLang="ja-JP" sz="2400" dirty="0">
                <a:latin typeface="Cooper Black" panose="0208090404030B020404" pitchFamily="18" charset="0"/>
              </a:rPr>
              <a:t>Japan Post</a:t>
            </a:r>
            <a:endParaRPr kumimoji="1" lang="ja-JP" altLang="en-US" sz="2400" dirty="0">
              <a:latin typeface="Cooper Black" panose="0208090404030B020404" pitchFamily="18" charset="0"/>
            </a:endParaRPr>
          </a:p>
        </p:txBody>
      </p:sp>
      <p:sp>
        <p:nvSpPr>
          <p:cNvPr id="10" name="コンテンツ プレースホルダー 9"/>
          <p:cNvSpPr>
            <a:spLocks noGrp="1"/>
          </p:cNvSpPr>
          <p:nvPr>
            <p:ph sz="quarter" idx="4"/>
          </p:nvPr>
        </p:nvSpPr>
        <p:spPr>
          <a:xfrm>
            <a:off x="5821892" y="3170194"/>
            <a:ext cx="4995334" cy="2920998"/>
          </a:xfrm>
        </p:spPr>
        <p:txBody>
          <a:bodyPr>
            <a:normAutofit/>
          </a:bodyPr>
          <a:lstStyle/>
          <a:p>
            <a:r>
              <a:rPr lang="en-US" altLang="ja-JP" sz="2600" dirty="0"/>
              <a:t>EMS (Express Mail Service)</a:t>
            </a:r>
          </a:p>
          <a:p>
            <a:r>
              <a:rPr kumimoji="1" lang="en-US" altLang="ja-JP" sz="2600" dirty="0"/>
              <a:t>Airmail</a:t>
            </a:r>
          </a:p>
          <a:p>
            <a:r>
              <a:rPr lang="en-US" altLang="ja-JP" sz="2600" dirty="0"/>
              <a:t>Economy Airmail (SAL)</a:t>
            </a:r>
          </a:p>
          <a:p>
            <a:r>
              <a:rPr kumimoji="1" lang="en-US" altLang="ja-JP" sz="2600" dirty="0"/>
              <a:t>Surface Mail</a:t>
            </a:r>
            <a:endParaRPr kumimoji="1" lang="ja-JP" altLang="en-US" sz="2600" dirty="0"/>
          </a:p>
        </p:txBody>
      </p:sp>
      <p:sp>
        <p:nvSpPr>
          <p:cNvPr id="11" name="テキスト プレースホルダー 8"/>
          <p:cNvSpPr txBox="1">
            <a:spLocks/>
          </p:cNvSpPr>
          <p:nvPr/>
        </p:nvSpPr>
        <p:spPr>
          <a:xfrm>
            <a:off x="0" y="2437892"/>
            <a:ext cx="4169664" cy="64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kumimoji="1" sz="19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kumimoji="1" sz="1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kumimoji="1"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kumimoji="1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kumimoji="1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kumimoji="1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kumimoji="1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kumimoji="1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kumimoji="1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400" dirty="0">
                <a:latin typeface="Cooper Black" panose="0208090404030B020404" pitchFamily="18" charset="0"/>
              </a:rPr>
              <a:t>Courier Service</a:t>
            </a:r>
            <a:endParaRPr lang="ja-JP" altLang="en-US" sz="2400" dirty="0"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32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9" grpId="0" build="p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95528" y="527959"/>
            <a:ext cx="10058400" cy="1371600"/>
          </a:xfrm>
        </p:spPr>
        <p:txBody>
          <a:bodyPr>
            <a:normAutofit/>
          </a:bodyPr>
          <a:lstStyle/>
          <a:p>
            <a:r>
              <a:rPr lang="en-US" altLang="ja-JP" sz="4800" dirty="0">
                <a:latin typeface="Cooper Black" panose="0208090404030B020404" pitchFamily="18" charset="0"/>
              </a:rPr>
              <a:t>DHL</a:t>
            </a:r>
            <a:endParaRPr kumimoji="1" lang="ja-JP" altLang="en-US" sz="4800" dirty="0">
              <a:latin typeface="Cooper Black" panose="0208090404030B020404" pitchFamily="18" charset="0"/>
            </a:endParaRP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795528" y="2031468"/>
            <a:ext cx="4754880" cy="3960980"/>
          </a:xfrm>
        </p:spPr>
        <p:txBody>
          <a:bodyPr>
            <a:normAutofit/>
          </a:bodyPr>
          <a:lstStyle/>
          <a:p>
            <a:r>
              <a:rPr kumimoji="1" lang="en-US" altLang="ja-JP" sz="2600" dirty="0"/>
              <a:t>Shipping 25 kg package.</a:t>
            </a:r>
          </a:p>
          <a:p>
            <a:r>
              <a:rPr lang="en-US" altLang="ja-JP" sz="2600" dirty="0"/>
              <a:t>In a box that’s 80 x 20 x 60. (160 in total)</a:t>
            </a:r>
          </a:p>
          <a:p>
            <a:r>
              <a:rPr kumimoji="1" lang="en-US" altLang="ja-JP" sz="2600" dirty="0"/>
              <a:t>Sending from Gifu to Adelaide.</a:t>
            </a:r>
          </a:p>
          <a:p>
            <a:endParaRPr lang="en-US" altLang="ja-JP" sz="2600" dirty="0"/>
          </a:p>
          <a:p>
            <a:r>
              <a:rPr kumimoji="1" lang="en-US" altLang="ja-JP" sz="2600" dirty="0">
                <a:sym typeface="Wingdings" panose="05000000000000000000" pitchFamily="2" charset="2"/>
              </a:rPr>
              <a:t> Express shipping.</a:t>
            </a:r>
          </a:p>
          <a:p>
            <a:r>
              <a:rPr lang="en-US" altLang="ja-JP" sz="2600" dirty="0">
                <a:sym typeface="Wingdings" panose="05000000000000000000" pitchFamily="2" charset="2"/>
              </a:rPr>
              <a:t> Door-to-door service.</a:t>
            </a:r>
            <a:endParaRPr kumimoji="1" lang="ja-JP" altLang="en-US" sz="2600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 rotWithShape="1">
          <a:blip r:embed="rId2"/>
          <a:srcRect l="7248" t="10160" r="30068" b="24136"/>
          <a:stretch/>
        </p:blipFill>
        <p:spPr>
          <a:xfrm>
            <a:off x="5676369" y="2009382"/>
            <a:ext cx="6148877" cy="405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58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天空">
  <a:themeElements>
    <a:clrScheme name="Celestial">
      <a:dk1>
        <a:sysClr val="windowText" lastClr="000000"/>
      </a:dk1>
      <a:lt1>
        <a:sysClr val="window" lastClr="FFFFFF"/>
      </a:lt1>
      <a:dk2>
        <a:srgbClr val="104C7E"/>
      </a:dk2>
      <a:lt2>
        <a:srgbClr val="EBEBEB"/>
      </a:lt2>
      <a:accent1>
        <a:srgbClr val="94CE67"/>
      </a:accent1>
      <a:accent2>
        <a:srgbClr val="49D1CD"/>
      </a:accent2>
      <a:accent3>
        <a:srgbClr val="61A5D6"/>
      </a:accent3>
      <a:accent4>
        <a:srgbClr val="9D8CD3"/>
      </a:accent4>
      <a:accent5>
        <a:srgbClr val="E45C8A"/>
      </a:accent5>
      <a:accent6>
        <a:srgbClr val="F98C61"/>
      </a:accent6>
      <a:hlink>
        <a:srgbClr val="AAF172"/>
      </a:hlink>
      <a:folHlink>
        <a:srgbClr val="E7F19A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E44E6A2F-09CD-4BE0-B42D-107FF03CEE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TM03457452[[fn=天空]]</Template>
  <TotalTime>271</TotalTime>
  <Words>1152</Words>
  <Application>Microsoft Office PowerPoint</Application>
  <PresentationFormat>ワイド画面</PresentationFormat>
  <Paragraphs>220</Paragraphs>
  <Slides>31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31</vt:i4>
      </vt:variant>
    </vt:vector>
  </HeadingPairs>
  <TitlesOfParts>
    <vt:vector size="41" baseType="lpstr">
      <vt:lpstr>DFGothic-EB</vt:lpstr>
      <vt:lpstr>ＭＳ Ｐゴシック</vt:lpstr>
      <vt:lpstr>Arial</vt:lpstr>
      <vt:lpstr>Calibri</vt:lpstr>
      <vt:lpstr>Calibri Light</vt:lpstr>
      <vt:lpstr>Cooper Black</vt:lpstr>
      <vt:lpstr>Eras Light ITC</vt:lpstr>
      <vt:lpstr>Garamond</vt:lpstr>
      <vt:lpstr>Wingdings</vt:lpstr>
      <vt:lpstr>天空</vt:lpstr>
      <vt:lpstr>Leaving logistics</vt:lpstr>
      <vt:lpstr>The Agenda</vt:lpstr>
      <vt:lpstr>Cleaning up!</vt:lpstr>
      <vt:lpstr>Cleaning up</vt:lpstr>
      <vt:lpstr>Cleaning up!</vt:lpstr>
      <vt:lpstr>selling</vt:lpstr>
      <vt:lpstr>Cancelling contracts</vt:lpstr>
      <vt:lpstr>Shipping goods home</vt:lpstr>
      <vt:lpstr>DHL</vt:lpstr>
      <vt:lpstr>DHL – Smaller Package</vt:lpstr>
      <vt:lpstr>UPS</vt:lpstr>
      <vt:lpstr>International Ta-Q-Bin</vt:lpstr>
      <vt:lpstr>Using Japan Post</vt:lpstr>
      <vt:lpstr>Small packages</vt:lpstr>
      <vt:lpstr>M-Bags</vt:lpstr>
      <vt:lpstr>Large Packages</vt:lpstr>
      <vt:lpstr>Be warned!! Surface shipping</vt:lpstr>
      <vt:lpstr>Changing your VISA status</vt:lpstr>
      <vt:lpstr>What to Bring:</vt:lpstr>
      <vt:lpstr>Where to go:</vt:lpstr>
      <vt:lpstr>Timeline</vt:lpstr>
      <vt:lpstr>Pension</vt:lpstr>
      <vt:lpstr>Pension Cont’d</vt:lpstr>
      <vt:lpstr>Pension Cont’d</vt:lpstr>
      <vt:lpstr>Pension Cont’d</vt:lpstr>
      <vt:lpstr>Pension Cont’d</vt:lpstr>
      <vt:lpstr>Pension Cont’d</vt:lpstr>
      <vt:lpstr>Pension Cont’d</vt:lpstr>
      <vt:lpstr>PowerPoint プレゼンテーション</vt:lpstr>
      <vt:lpstr>Pension Cont’d</vt:lpstr>
      <vt:lpstr>Taxes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Leaving logistics</dc:title>
  <dc:creator>Ebbs Samantha</dc:creator>
  <cp:lastModifiedBy>Ebbs Samantha</cp:lastModifiedBy>
  <cp:revision>36</cp:revision>
  <dcterms:created xsi:type="dcterms:W3CDTF">2019-01-07T03:33:29Z</dcterms:created>
  <dcterms:modified xsi:type="dcterms:W3CDTF">2019-01-16T07:52:16Z</dcterms:modified>
</cp:coreProperties>
</file>