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8" r:id="rId6"/>
    <p:sldId id="259" r:id="rId7"/>
    <p:sldId id="257" r:id="rId8"/>
    <p:sldId id="260" r:id="rId9"/>
    <p:sldId id="263" r:id="rId10"/>
    <p:sldId id="261" r:id="rId11"/>
    <p:sldId id="262" r:id="rId12"/>
    <p:sldId id="266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y Harry" userId="S::p01082@gifu-net.ed.jp::dd594b39-d7d6-4103-b60e-407f2e657738" providerId="AD" clId="Web-{BDB0941D-15C1-4349-A0C0-B7F992BE3DE6}"/>
    <pc:docChg chg="mod">
      <pc:chgData name="Gray Harry" userId="S::p01082@gifu-net.ed.jp::dd594b39-d7d6-4103-b60e-407f2e657738" providerId="AD" clId="Web-{BDB0941D-15C1-4349-A0C0-B7F992BE3DE6}" dt="2023-03-06T04:53:22.635" v="0" actId="33475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3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2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5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3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9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47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71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7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3988EC-A332-4AA1-AB97-103CA5DF3C2A}" type="datetimeFigureOut">
              <a:rPr kumimoji="1" lang="ja-JP" altLang="en-US" smtClean="0"/>
              <a:t>2023/3/5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EEA136-29DC-454A-BC03-AB82CD3D6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6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417" y="1210613"/>
            <a:ext cx="10058400" cy="133721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>
                <a:solidFill>
                  <a:srgbClr val="002060"/>
                </a:solidFill>
              </a:rPr>
              <a:t>Speech Contest Coaching</a:t>
            </a:r>
            <a:r>
              <a:rPr kumimoji="1" lang="ja-JP" altLang="en-US" dirty="0">
                <a:solidFill>
                  <a:srgbClr val="002060"/>
                </a:solidFill>
              </a:rPr>
              <a:t>　</a:t>
            </a:r>
            <a:r>
              <a:rPr lang="en-US" altLang="ja-JP" dirty="0">
                <a:solidFill>
                  <a:srgbClr val="002060"/>
                </a:solidFill>
              </a:rPr>
              <a:t> Strategies 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9713" y="2936383"/>
            <a:ext cx="7675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/>
              <a:t>Hayley Wallace</a:t>
            </a:r>
          </a:p>
          <a:p>
            <a:pPr algn="ctr"/>
            <a:r>
              <a:rPr kumimoji="1" lang="en-US" altLang="ja-JP" sz="2800" dirty="0"/>
              <a:t>Prefectural Advisor</a:t>
            </a:r>
          </a:p>
          <a:p>
            <a:pPr algn="ctr"/>
            <a:r>
              <a:rPr kumimoji="1" lang="en-US" altLang="ja-JP" sz="2800" dirty="0"/>
              <a:t>International Relations Division</a:t>
            </a:r>
          </a:p>
        </p:txBody>
      </p:sp>
    </p:spTree>
    <p:extLst>
      <p:ext uri="{BB962C8B-B14F-4D97-AF65-F5344CB8AC3E}">
        <p14:creationId xmlns:p14="http://schemas.microsoft.com/office/powerpoint/2010/main" val="367151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>
                <a:solidFill>
                  <a:srgbClr val="0070C0"/>
                </a:solidFill>
              </a:rPr>
              <a:t>Coaching Tips for Kids that Progress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 algn="ctr"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Upon progressing to </a:t>
            </a:r>
            <a:r>
              <a:rPr kumimoji="1" lang="en-US" altLang="ja-JP" sz="2400" dirty="0" err="1"/>
              <a:t>prefecturals</a:t>
            </a:r>
            <a:r>
              <a:rPr kumimoji="1" lang="en-US" altLang="ja-JP" sz="2400" dirty="0"/>
              <a:t> or even nationals, many contestants will feel the truth of the old saying “big fish in a little pond.”</a:t>
            </a:r>
          </a:p>
          <a:p>
            <a:pPr algn="ctr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Your student will probably want extra practice time, but don’t oversaturate yourselves with practice (and by the same token, don’t go in overconfident or unprepared).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56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ja-JP" sz="5400" dirty="0">
                <a:solidFill>
                  <a:srgbClr val="0070C0"/>
                </a:solidFill>
              </a:rPr>
              <a:t>Speech Contest Coaching as a Career Catalyst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97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127" y="35520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600" dirty="0">
                <a:solidFill>
                  <a:srgbClr val="0070C0"/>
                </a:solidFill>
              </a:rPr>
              <a:t>Questions or Comments</a:t>
            </a:r>
            <a:endParaRPr kumimoji="1" lang="ja-JP" altLang="en-US" sz="6600" dirty="0">
              <a:solidFill>
                <a:srgbClr val="0070C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672" y="2161772"/>
            <a:ext cx="3059310" cy="300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ja-JP" sz="5400" dirty="0">
                <a:solidFill>
                  <a:srgbClr val="0070C0"/>
                </a:solidFill>
              </a:rPr>
              <a:t>My Experience with Speech Contests (ALT)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6062" y="1737359"/>
            <a:ext cx="10779617" cy="4328589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Coached two to five schools every year for </a:t>
            </a:r>
            <a:r>
              <a:rPr lang="en-US" altLang="ja-JP" sz="2400" dirty="0" err="1"/>
              <a:t>Yachiyo</a:t>
            </a:r>
            <a:r>
              <a:rPr lang="en-US" altLang="ja-JP" sz="2400" dirty="0"/>
              <a:t> City’s annual English speech contest.</a:t>
            </a:r>
          </a:p>
          <a:p>
            <a:pPr algn="ctr"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 err="1"/>
              <a:t>Ichinensei</a:t>
            </a:r>
            <a:r>
              <a:rPr lang="en-US" altLang="ja-JP" sz="2400" dirty="0"/>
              <a:t> and </a:t>
            </a:r>
            <a:r>
              <a:rPr lang="en-US" altLang="ja-JP" sz="2400" dirty="0" err="1"/>
              <a:t>Ninensei</a:t>
            </a:r>
            <a:r>
              <a:rPr lang="en-US" altLang="ja-JP" sz="2400" dirty="0"/>
              <a:t> read pre-written stories (the most popular ones were Miss Evans on the Titanic and Freddie the Leaf). </a:t>
            </a:r>
            <a:r>
              <a:rPr lang="en-US" altLang="ja-JP" sz="2400" dirty="0" err="1"/>
              <a:t>Sannensei</a:t>
            </a:r>
            <a:r>
              <a:rPr lang="en-US" altLang="ja-JP" sz="2400" dirty="0"/>
              <a:t> were required to write their own speeches.</a:t>
            </a:r>
          </a:p>
          <a:p>
            <a:pPr algn="ctr"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Was basically just a human tape recorder until I decided to make more executive decisions with practice – in my last year as an ALT, students went on to compete at higher levels.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973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5400" dirty="0">
                <a:solidFill>
                  <a:srgbClr val="0070C0"/>
                </a:solidFill>
              </a:rPr>
              <a:t>My Experience with Speech Contests (Judge)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65461" y="1961644"/>
            <a:ext cx="9991429" cy="402336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I was the official judge for a private high school every year as an ALT and now, as a CIR, am often invited to be a judge for prefectural and municipal speech contests. </a:t>
            </a:r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Panel usually consists of one Japanese judge and two foreign guests. </a:t>
            </a:r>
          </a:p>
          <a:p>
            <a:pPr algn="ctr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The Japanese judges tend to defer to foreign opinion no matter what.</a:t>
            </a:r>
          </a:p>
          <a:p>
            <a:pPr algn="ctr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Judges all work with the criteria to give as accurate a grade to students as possible.</a:t>
            </a:r>
          </a:p>
          <a:p>
            <a:pPr algn="ctr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algn="ctr">
              <a:buFont typeface="Wingdings" panose="05000000000000000000" pitchFamily="2" charset="2"/>
              <a:buChar char="l"/>
            </a:pPr>
            <a:r>
              <a:rPr lang="en-US" altLang="ja-JP" sz="2400" dirty="0"/>
              <a:t>That being said, in my experience there still unfortunately exists traces of racism and xenophobia within judge panels.</a:t>
            </a: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724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127" y="35520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600" dirty="0">
                <a:solidFill>
                  <a:srgbClr val="0070C0"/>
                </a:solidFill>
              </a:rPr>
              <a:t>Icebreaker (5 minutes)</a:t>
            </a:r>
            <a:endParaRPr kumimoji="1" lang="ja-JP" altLang="en-US" sz="6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0061" y="2287146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400" b="1" dirty="0">
                <a:latin typeface="+mj-lt"/>
                <a:ea typeface="Gadugi" panose="020B0502040204020203" pitchFamily="34" charset="0"/>
              </a:rPr>
              <a:t>1. How much involvement have you had in speech contests at your school(s)?</a:t>
            </a:r>
          </a:p>
          <a:p>
            <a:pPr marL="0" indent="0" algn="ctr">
              <a:buNone/>
            </a:pPr>
            <a:endParaRPr kumimoji="1" lang="en-US" altLang="ja-JP" sz="2400" b="1" dirty="0">
              <a:latin typeface="+mj-lt"/>
              <a:ea typeface="Gadugi" panose="020B0502040204020203" pitchFamily="34" charset="0"/>
            </a:endParaRPr>
          </a:p>
          <a:p>
            <a:pPr algn="ctr"/>
            <a:r>
              <a:rPr lang="en-US" altLang="ja-JP" sz="2400" b="1" dirty="0">
                <a:latin typeface="+mj-lt"/>
                <a:ea typeface="Gadugi" panose="020B0502040204020203" pitchFamily="34" charset="0"/>
              </a:rPr>
              <a:t>2. Have you enjoyed your involvement in speech contest? For those who have never participated, is it something you are interested in?</a:t>
            </a:r>
          </a:p>
          <a:p>
            <a:pPr algn="ctr"/>
            <a:endParaRPr kumimoji="1" lang="en-US" altLang="ja-JP" sz="2400" b="1" dirty="0">
              <a:latin typeface="+mj-lt"/>
              <a:ea typeface="Gadugi" panose="020B0502040204020203" pitchFamily="34" charset="0"/>
            </a:endParaRPr>
          </a:p>
          <a:p>
            <a:pPr algn="ctr"/>
            <a:r>
              <a:rPr lang="en-US" altLang="ja-JP" sz="2400" b="1" dirty="0">
                <a:latin typeface="+mj-lt"/>
                <a:ea typeface="Gadugi" panose="020B0502040204020203" pitchFamily="34" charset="0"/>
              </a:rPr>
              <a:t>3. What, in your opinion, makes a good speech or a good speaker?</a:t>
            </a:r>
            <a:endParaRPr kumimoji="1" lang="ja-JP" altLang="en-US" sz="2400" b="1" dirty="0">
              <a:latin typeface="+mj-lt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60123" cy="193193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877" y="0"/>
            <a:ext cx="2060123" cy="193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solidFill>
                  <a:srgbClr val="0070C0"/>
                </a:solidFill>
              </a:rPr>
              <a:t>Things to Focus On When Coaching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4000" dirty="0">
                <a:solidFill>
                  <a:srgbClr val="002060"/>
                </a:solidFill>
              </a:rPr>
              <a:t>Speech Content</a:t>
            </a:r>
            <a:endParaRPr lang="ja-JP" altLang="en-US" sz="4000" dirty="0">
              <a:solidFill>
                <a:srgbClr val="002060"/>
              </a:solidFill>
            </a:endParaRPr>
          </a:p>
          <a:p>
            <a:endParaRPr kumimoji="1" lang="en-US" altLang="ja-JP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4000" dirty="0">
                <a:solidFill>
                  <a:srgbClr val="002060"/>
                </a:solidFill>
              </a:rPr>
              <a:t>Pronunciation</a:t>
            </a: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40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4000" dirty="0">
                <a:solidFill>
                  <a:srgbClr val="002060"/>
                </a:solidFill>
              </a:rPr>
              <a:t>Emotional Delivery</a:t>
            </a: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76271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7200" dirty="0">
                <a:solidFill>
                  <a:srgbClr val="0070C0"/>
                </a:solidFill>
              </a:rPr>
              <a:t>Speech Content</a:t>
            </a:r>
            <a:endParaRPr kumimoji="1" lang="ja-JP" altLang="en-US" sz="72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642" y="1863777"/>
            <a:ext cx="9023662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Try to ensure that the contents of the speech are grammatically correct as soon as humanly possible, ideally before the student first sets eyes on it.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If your instinct is that the content is dull or </a:t>
            </a:r>
            <a:r>
              <a:rPr lang="en-US" altLang="ja-JP" sz="2400" dirty="0"/>
              <a:t>uninspired, try suggesting a change (this applies to the pre-written stories and speeches given to many JHS </a:t>
            </a:r>
            <a:r>
              <a:rPr lang="en-US" altLang="ja-JP" sz="2400" dirty="0" err="1"/>
              <a:t>ichinensei</a:t>
            </a:r>
            <a:r>
              <a:rPr lang="en-US" altLang="ja-JP" sz="2400" dirty="0"/>
              <a:t> and </a:t>
            </a:r>
            <a:r>
              <a:rPr lang="en-US" altLang="ja-JP" sz="2400" dirty="0" err="1"/>
              <a:t>ninensei</a:t>
            </a:r>
            <a:r>
              <a:rPr lang="en-US" altLang="ja-JP" sz="2400" dirty="0"/>
              <a:t>).</a:t>
            </a: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/>
              <a:t>If it is an original speech by the student, try working together with them to translate the English so that they might feel a real connection to that translation as well as have your guidance.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576" y="2833352"/>
            <a:ext cx="1892898" cy="235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7404" y="32575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altLang="ja-JP" sz="7200" dirty="0">
                <a:solidFill>
                  <a:srgbClr val="0070C0"/>
                </a:solidFill>
              </a:rPr>
              <a:t>Pronunciation</a:t>
            </a:r>
            <a:endParaRPr kumimoji="1" lang="ja-JP" altLang="en-US" sz="72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0136" y="1776511"/>
            <a:ext cx="9050078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/>
              <a:t>Fluent pronunciation will make or break any speech the further a student goes.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/>
              <a:t>Give your student resources for learning natural English pronunciation.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/>
              <a:t>With enough dedicated practice, even lower-level students can improve their pronunciation.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214" y="2446986"/>
            <a:ext cx="2217954" cy="230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5460" y="888642"/>
            <a:ext cx="10058400" cy="82296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7200" dirty="0">
                <a:solidFill>
                  <a:srgbClr val="0070C0"/>
                </a:solidFill>
              </a:rPr>
              <a:t>Emotional Delivery</a:t>
            </a:r>
            <a:endParaRPr kumimoji="1" lang="ja-JP" altLang="en-US" sz="72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8790" y="1858612"/>
            <a:ext cx="800808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The flow of emotion is, of course, different in Japanese than it is in English. Your student will likely need to be taught to channel the English one.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/>
              <a:t>No emotion is not ideal, but neither is a hyper-emotional melodramatic speech.</a:t>
            </a: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/>
              <a:t>Make sure that the student isn’t delivering the entire speech in the same emotional tone or with an unnatural smile, etc.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065" y="2524259"/>
            <a:ext cx="2599493" cy="27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127" y="35520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600" dirty="0">
                <a:solidFill>
                  <a:srgbClr val="0070C0"/>
                </a:solidFill>
              </a:rPr>
              <a:t>Discussion (5 minutes)</a:t>
            </a:r>
            <a:endParaRPr kumimoji="1" lang="ja-JP" altLang="en-US" sz="6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0061" y="2287146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400" b="1" dirty="0">
                <a:latin typeface="+mj-lt"/>
                <a:ea typeface="Gadugi" panose="020B0502040204020203" pitchFamily="34" charset="0"/>
              </a:rPr>
              <a:t>1. In your experience/in your opinion, what makes or breaks speeches in these student competitions?</a:t>
            </a:r>
          </a:p>
          <a:p>
            <a:pPr marL="0" indent="0" algn="ctr">
              <a:buNone/>
            </a:pPr>
            <a:endParaRPr kumimoji="1" lang="en-US" altLang="ja-JP" sz="2400" b="1" dirty="0">
              <a:latin typeface="+mj-lt"/>
              <a:ea typeface="Gadugi" panose="020B0502040204020203" pitchFamily="34" charset="0"/>
            </a:endParaRPr>
          </a:p>
          <a:p>
            <a:pPr algn="ctr"/>
            <a:r>
              <a:rPr lang="en-US" altLang="ja-JP" sz="2400" b="1" dirty="0">
                <a:latin typeface="+mj-lt"/>
                <a:ea typeface="Gadugi" panose="020B0502040204020203" pitchFamily="34" charset="0"/>
              </a:rPr>
              <a:t>2. Have you ever been seriously moved or impacted by a student’s speech? What kind of speech was it?</a:t>
            </a:r>
          </a:p>
          <a:p>
            <a:pPr algn="ctr"/>
            <a:endParaRPr kumimoji="1" lang="en-US" altLang="ja-JP" sz="2400" b="1" dirty="0">
              <a:latin typeface="+mj-lt"/>
              <a:ea typeface="Gadugi" panose="020B0502040204020203" pitchFamily="34" charset="0"/>
            </a:endParaRPr>
          </a:p>
          <a:p>
            <a:pPr algn="ctr"/>
            <a:r>
              <a:rPr lang="en-US" altLang="ja-JP" sz="2400" b="1" dirty="0">
                <a:latin typeface="+mj-lt"/>
                <a:ea typeface="Gadugi" panose="020B0502040204020203" pitchFamily="34" charset="0"/>
              </a:rPr>
              <a:t>3. Are there any mistakes you have made or can imagine making when it comes to coaching speech contest?</a:t>
            </a:r>
            <a:endParaRPr kumimoji="1" lang="ja-JP" alt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387532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ca3530-8c63-4950-af1e-6a4bd270f5a6" xsi:nil="true"/>
    <lcf76f155ced4ddcb4097134ff3c332f xmlns="18a63093-b52c-4aab-80d8-4492a128168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8322E59D8F548428B0584A12A67C4CC" ma:contentTypeVersion="17" ma:contentTypeDescription="新しいドキュメントを作成します。" ma:contentTypeScope="" ma:versionID="af5f533b359d54e5a73c471bd31724f0">
  <xsd:schema xmlns:xsd="http://www.w3.org/2001/XMLSchema" xmlns:xs="http://www.w3.org/2001/XMLSchema" xmlns:p="http://schemas.microsoft.com/office/2006/metadata/properties" xmlns:ns2="18a63093-b52c-4aab-80d8-4492a1281681" xmlns:ns3="f3ca3530-8c63-4950-af1e-6a4bd270f5a6" targetNamespace="http://schemas.microsoft.com/office/2006/metadata/properties" ma:root="true" ma:fieldsID="a5ada1bd7a68119c7597b0b3d01b31ad" ns2:_="" ns3:_="">
    <xsd:import namespace="18a63093-b52c-4aab-80d8-4492a1281681"/>
    <xsd:import namespace="f3ca3530-8c63-4950-af1e-6a4bd270f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a63093-b52c-4aab-80d8-4492a12816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6a490010-08be-453b-b627-3f949b991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a3530-8c63-4950-af1e-6a4bd270f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2c1fda6-f36b-41cc-a352-4f46a5b5a6b6}" ma:internalName="TaxCatchAll" ma:showField="CatchAllData" ma:web="f3ca3530-8c63-4950-af1e-6a4bd270f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40C6F-AE30-47C0-8BB1-9B5070B1209F}">
  <ds:schemaRefs>
    <ds:schemaRef ds:uri="http://schemas.microsoft.com/office/2006/metadata/properties"/>
    <ds:schemaRef ds:uri="http://schemas.microsoft.com/office/infopath/2007/PartnerControls"/>
    <ds:schemaRef ds:uri="f3ca3530-8c63-4950-af1e-6a4bd270f5a6"/>
    <ds:schemaRef ds:uri="18a63093-b52c-4aab-80d8-4492a1281681"/>
  </ds:schemaRefs>
</ds:datastoreItem>
</file>

<file path=customXml/itemProps2.xml><?xml version="1.0" encoding="utf-8"?>
<ds:datastoreItem xmlns:ds="http://schemas.openxmlformats.org/officeDocument/2006/customXml" ds:itemID="{CAD72457-3E1F-4A92-98D7-2EEA8FBC1B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895EA-B356-4F71-8F21-8923C5A86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a63093-b52c-4aab-80d8-4492a1281681"/>
    <ds:schemaRef ds:uri="f3ca3530-8c63-4950-af1e-6a4bd270f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1190</TotalTime>
  <Words>628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レトロスペクト</vt:lpstr>
      <vt:lpstr>Speech Contest Coaching　 Strategies </vt:lpstr>
      <vt:lpstr>My Experience with Speech Contests (ALT)</vt:lpstr>
      <vt:lpstr>My Experience with Speech Contests (Judge)</vt:lpstr>
      <vt:lpstr>Icebreaker (5 minutes)</vt:lpstr>
      <vt:lpstr>Things to Focus On When Coaching</vt:lpstr>
      <vt:lpstr>Speech Content</vt:lpstr>
      <vt:lpstr>Pronunciation</vt:lpstr>
      <vt:lpstr>Emotional Delivery</vt:lpstr>
      <vt:lpstr>Discussion (5 minutes)</vt:lpstr>
      <vt:lpstr>Coaching Tips for Kids that Progress</vt:lpstr>
      <vt:lpstr>Speech Contest Coaching as a Career Catalyst</vt:lpstr>
      <vt:lpstr>Questions or Comments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ＫＥＡＮＥ ＳＡＭＵＥＬＴＨＯＭＡＳ</cp:lastModifiedBy>
  <cp:revision>41</cp:revision>
  <dcterms:created xsi:type="dcterms:W3CDTF">2023-01-30T02:11:42Z</dcterms:created>
  <dcterms:modified xsi:type="dcterms:W3CDTF">2023-03-06T04:53:22Z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0x010100C8322E59D8F548428B0584A12A67C4CC</vt:lpwstr>
  </property>
  <property fmtid="{D5CDD505-2E9C-101B-9397-08002B2CF9AE}" pid="3" name="MSIP_Label_624c30c7-6183-4bbf-8f5a-0619846ff2e2_Enabled">
    <vt:lpwstr>true</vt:lpwstr>
  </property>
  <property fmtid="{D5CDD505-2E9C-101B-9397-08002B2CF9AE}" pid="4" name="MSIP_Label_624c30c7-6183-4bbf-8f5a-0619846ff2e2_SetDate">
    <vt:lpwstr>2023-03-06T04:53:22Z</vt:lpwstr>
  </property>
  <property fmtid="{D5CDD505-2E9C-101B-9397-08002B2CF9AE}" pid="5" name="MSIP_Label_624c30c7-6183-4bbf-8f5a-0619846ff2e2_Method">
    <vt:lpwstr>Standard</vt:lpwstr>
  </property>
  <property fmtid="{D5CDD505-2E9C-101B-9397-08002B2CF9AE}" pid="6" name="MSIP_Label_624c30c7-6183-4bbf-8f5a-0619846ff2e2_Name">
    <vt:lpwstr>組織外公開</vt:lpwstr>
  </property>
  <property fmtid="{D5CDD505-2E9C-101B-9397-08002B2CF9AE}" pid="7" name="MSIP_Label_624c30c7-6183-4bbf-8f5a-0619846ff2e2_SiteId">
    <vt:lpwstr>2c12496b-3cf3-4d5b-b8fe-9b6a510058d9</vt:lpwstr>
  </property>
  <property fmtid="{D5CDD505-2E9C-101B-9397-08002B2CF9AE}" pid="8" name="MSIP_Label_624c30c7-6183-4bbf-8f5a-0619846ff2e2_ActionId">
    <vt:lpwstr>45abd632-c70c-4c69-85f5-ad3fba4bec09</vt:lpwstr>
  </property>
  <property fmtid="{D5CDD505-2E9C-101B-9397-08002B2CF9AE}" pid="9" name="MSIP_Label_624c30c7-6183-4bbf-8f5a-0619846ff2e2_ContentBits">
    <vt:lpwstr>0</vt:lpwstr>
  </property>
  <property fmtid="{D5CDD505-2E9C-101B-9397-08002B2CF9AE}" pid="10" name="MediaServiceImageTags">
    <vt:lpwstr/>
  </property>
</Properties>
</file>