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65" r:id="rId13"/>
    <p:sldId id="26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4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030473-65CB-4324-963F-36F6FF477349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34DE87-B0FD-4DA1-9C64-5B11C7F6DD4D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156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0473-65CB-4324-963F-36F6FF477349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DE87-B0FD-4DA1-9C64-5B11C7F6DD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764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0473-65CB-4324-963F-36F6FF477349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DE87-B0FD-4DA1-9C64-5B11C7F6DD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51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0473-65CB-4324-963F-36F6FF477349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DE87-B0FD-4DA1-9C64-5B11C7F6DD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08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2030473-65CB-4324-963F-36F6FF477349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34DE87-B0FD-4DA1-9C64-5B11C7F6DD4D}" type="slidenum">
              <a:rPr lang="en-AU" smtClean="0"/>
              <a:t>‹#›</a:t>
            </a:fld>
            <a:endParaRPr lang="en-A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77967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0473-65CB-4324-963F-36F6FF477349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DE87-B0FD-4DA1-9C64-5B11C7F6DD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74421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0473-65CB-4324-963F-36F6FF477349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DE87-B0FD-4DA1-9C64-5B11C7F6DD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46530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0473-65CB-4324-963F-36F6FF477349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DE87-B0FD-4DA1-9C64-5B11C7F6DD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453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0473-65CB-4324-963F-36F6FF477349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DE87-B0FD-4DA1-9C64-5B11C7F6DD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58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2030473-65CB-4324-963F-36F6FF477349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434DE87-B0FD-4DA1-9C64-5B11C7F6DD4D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6424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2030473-65CB-4324-963F-36F6FF477349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434DE87-B0FD-4DA1-9C64-5B11C7F6DD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5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030473-65CB-4324-963F-36F6FF477349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34DE87-B0FD-4DA1-9C64-5B11C7F6DD4D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838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773" y="-1218740"/>
            <a:ext cx="6815471" cy="4134218"/>
          </a:xfrm>
        </p:spPr>
        <p:txBody>
          <a:bodyPr/>
          <a:lstStyle/>
          <a:p>
            <a:pPr algn="ctr"/>
            <a:r>
              <a:rPr lang="en-AU" dirty="0"/>
              <a:t>Pop Culture Fun Time!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10" y="3166712"/>
            <a:ext cx="6032006" cy="31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54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Haikyuu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986812"/>
            <a:ext cx="4522514" cy="3416300"/>
          </a:xfrm>
        </p:spPr>
        <p:txBody>
          <a:bodyPr>
            <a:normAutofit/>
          </a:bodyPr>
          <a:lstStyle/>
          <a:p>
            <a:r>
              <a:rPr lang="en-AU" sz="2400" dirty="0" err="1">
                <a:solidFill>
                  <a:schemeClr val="tx1"/>
                </a:solidFill>
              </a:rPr>
              <a:t>Shouyou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Hinata</a:t>
            </a:r>
            <a:r>
              <a:rPr lang="en-AU" sz="2400" dirty="0">
                <a:solidFill>
                  <a:schemeClr val="tx1"/>
                </a:solidFill>
              </a:rPr>
              <a:t> joins </a:t>
            </a:r>
            <a:r>
              <a:rPr lang="en-AU" sz="2400" dirty="0" err="1">
                <a:solidFill>
                  <a:schemeClr val="tx1"/>
                </a:solidFill>
              </a:rPr>
              <a:t>Karasuno</a:t>
            </a:r>
            <a:r>
              <a:rPr lang="en-AU" sz="2400" dirty="0">
                <a:solidFill>
                  <a:schemeClr val="tx1"/>
                </a:solidFill>
              </a:rPr>
              <a:t> High School's volleyball team—only to find that his sworn rival, </a:t>
            </a:r>
            <a:r>
              <a:rPr lang="en-AU" sz="2400" dirty="0" err="1">
                <a:solidFill>
                  <a:schemeClr val="tx1"/>
                </a:solidFill>
              </a:rPr>
              <a:t>Kageyama</a:t>
            </a:r>
            <a:r>
              <a:rPr lang="en-AU" sz="2400" dirty="0">
                <a:solidFill>
                  <a:schemeClr val="tx1"/>
                </a:solidFill>
              </a:rPr>
              <a:t>, is now his teammate. Thanks to his short height, </a:t>
            </a:r>
            <a:r>
              <a:rPr lang="en-AU" sz="2400" dirty="0" err="1">
                <a:solidFill>
                  <a:schemeClr val="tx1"/>
                </a:solidFill>
              </a:rPr>
              <a:t>Hinata</a:t>
            </a:r>
            <a:r>
              <a:rPr lang="en-AU" sz="2400" dirty="0">
                <a:solidFill>
                  <a:schemeClr val="tx1"/>
                </a:solidFill>
              </a:rPr>
              <a:t> struggles to find his role on the team, even with his superior jumping power.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42" y="382385"/>
            <a:ext cx="4246395" cy="59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Kuroko no Basket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804" y="1586018"/>
            <a:ext cx="4473435" cy="3974721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Focusing on Taiga </a:t>
            </a:r>
            <a:r>
              <a:rPr lang="en-AU" sz="2400" dirty="0" err="1">
                <a:solidFill>
                  <a:schemeClr val="tx1"/>
                </a:solidFill>
              </a:rPr>
              <a:t>Kagami</a:t>
            </a:r>
            <a:r>
              <a:rPr lang="en-AU" sz="2400" dirty="0">
                <a:solidFill>
                  <a:schemeClr val="tx1"/>
                </a:solidFill>
              </a:rPr>
              <a:t>, a promising player returning from the US, and Tetsuya Kuroko, a seemingly ordinary student whose lack of presence allows him to move around unnoticed, Kuroko no Basket follows the journey of </a:t>
            </a:r>
            <a:r>
              <a:rPr lang="en-AU" sz="2400" dirty="0" err="1">
                <a:solidFill>
                  <a:schemeClr val="tx1"/>
                </a:solidFill>
              </a:rPr>
              <a:t>Seirin</a:t>
            </a:r>
            <a:r>
              <a:rPr lang="en-AU" sz="2400" dirty="0">
                <a:solidFill>
                  <a:schemeClr val="tx1"/>
                </a:solidFill>
              </a:rPr>
              <a:t> High School’s players as they attempt to become the best Japanese high school team by winning the Inter-high Championship.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34" y="715878"/>
            <a:ext cx="40862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3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My Hero Academia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610" y="1553675"/>
            <a:ext cx="4203033" cy="3920130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The story follows </a:t>
            </a:r>
            <a:r>
              <a:rPr lang="en-AU" sz="2400" dirty="0" err="1">
                <a:solidFill>
                  <a:schemeClr val="tx1"/>
                </a:solidFill>
              </a:rPr>
              <a:t>Izuku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Midoriya</a:t>
            </a:r>
            <a:r>
              <a:rPr lang="en-AU" sz="2400" dirty="0">
                <a:solidFill>
                  <a:schemeClr val="tx1"/>
                </a:solidFill>
              </a:rPr>
              <a:t>, a boy born without superpowers in a world where they are the norm, but who still dreams of becoming a superhero himself, and is scouted by the world's greatest hero who shares his powers with </a:t>
            </a:r>
            <a:r>
              <a:rPr lang="en-AU" sz="2400" dirty="0" err="1">
                <a:solidFill>
                  <a:schemeClr val="tx1"/>
                </a:solidFill>
              </a:rPr>
              <a:t>Izuku</a:t>
            </a:r>
            <a:r>
              <a:rPr lang="en-AU" sz="2400" dirty="0">
                <a:solidFill>
                  <a:schemeClr val="tx1"/>
                </a:solidFill>
              </a:rPr>
              <a:t> after recognizing his value and </a:t>
            </a:r>
            <a:r>
              <a:rPr lang="en-AU" sz="2400" dirty="0" err="1">
                <a:solidFill>
                  <a:schemeClr val="tx1"/>
                </a:solidFill>
              </a:rPr>
              <a:t>enrolls</a:t>
            </a:r>
            <a:r>
              <a:rPr lang="en-AU" sz="2400" dirty="0">
                <a:solidFill>
                  <a:schemeClr val="tx1"/>
                </a:solidFill>
              </a:rPr>
              <a:t> him in a high school for heroes in training.</a:t>
            </a:r>
          </a:p>
        </p:txBody>
      </p:sp>
      <p:pic>
        <p:nvPicPr>
          <p:cNvPr id="4098" name="Picture 2" descr="https://usercontent2.hubstatic.com/12959105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11" y="1993901"/>
            <a:ext cx="6249538" cy="37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9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Gintama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9" y="2058069"/>
            <a:ext cx="5197248" cy="3416300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Set in Edo which has been conquered by aliens named </a:t>
            </a:r>
            <a:r>
              <a:rPr lang="en-AU" sz="2400" dirty="0" err="1">
                <a:solidFill>
                  <a:schemeClr val="tx1"/>
                </a:solidFill>
              </a:rPr>
              <a:t>Amanto</a:t>
            </a:r>
            <a:r>
              <a:rPr lang="en-AU" sz="2400" dirty="0">
                <a:solidFill>
                  <a:schemeClr val="tx1"/>
                </a:solidFill>
              </a:rPr>
              <a:t>, the plot follows life from the point of view of samurai </a:t>
            </a:r>
            <a:r>
              <a:rPr lang="en-AU" sz="2400" dirty="0" err="1">
                <a:solidFill>
                  <a:schemeClr val="tx1"/>
                </a:solidFill>
              </a:rPr>
              <a:t>Gintoki</a:t>
            </a:r>
            <a:r>
              <a:rPr lang="en-AU" sz="2400" dirty="0">
                <a:solidFill>
                  <a:schemeClr val="tx1"/>
                </a:solidFill>
              </a:rPr>
              <a:t> Sakata, who works as a freelancer alongside his friends </a:t>
            </a:r>
            <a:r>
              <a:rPr lang="en-AU" sz="2400" dirty="0" err="1">
                <a:solidFill>
                  <a:schemeClr val="tx1"/>
                </a:solidFill>
              </a:rPr>
              <a:t>Shinpachi</a:t>
            </a:r>
            <a:r>
              <a:rPr lang="en-AU" sz="2400" dirty="0">
                <a:solidFill>
                  <a:schemeClr val="tx1"/>
                </a:solidFill>
              </a:rPr>
              <a:t> Shimura and Kagura in order to pay the monthly rent.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21" y="382385"/>
            <a:ext cx="4089779" cy="61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33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Characters - </a:t>
            </a:r>
            <a:r>
              <a:rPr lang="en-AU" dirty="0" err="1"/>
              <a:t>Gudetama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614813" cy="3416300"/>
          </a:xfrm>
        </p:spPr>
        <p:txBody>
          <a:bodyPr>
            <a:normAutofit/>
          </a:bodyPr>
          <a:lstStyle/>
          <a:p>
            <a:r>
              <a:rPr lang="en-AU" sz="2400" dirty="0" err="1">
                <a:solidFill>
                  <a:schemeClr val="tx1"/>
                </a:solidFill>
              </a:rPr>
              <a:t>Gudetama</a:t>
            </a:r>
            <a:r>
              <a:rPr lang="en-AU" sz="2400" dirty="0">
                <a:solidFill>
                  <a:schemeClr val="tx1"/>
                </a:solidFill>
              </a:rPr>
              <a:t> is a Sanrio character introduced in 2013 based on an egg lacking in "spunk". His name is a play on "</a:t>
            </a:r>
            <a:r>
              <a:rPr lang="en-AU" sz="2400" dirty="0" err="1">
                <a:solidFill>
                  <a:schemeClr val="tx1"/>
                </a:solidFill>
              </a:rPr>
              <a:t>gude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gude</a:t>
            </a:r>
            <a:r>
              <a:rPr lang="en-AU" sz="2400" dirty="0">
                <a:solidFill>
                  <a:schemeClr val="tx1"/>
                </a:solidFill>
              </a:rPr>
              <a:t>"; used to describe someone with no energy or strength and  tama from </a:t>
            </a:r>
            <a:r>
              <a:rPr lang="en-AU" sz="2400" dirty="0" err="1">
                <a:solidFill>
                  <a:schemeClr val="tx1"/>
                </a:solidFill>
              </a:rPr>
              <a:t>tamago</a:t>
            </a:r>
            <a:r>
              <a:rPr lang="en-AU" sz="2400" dirty="0">
                <a:solidFill>
                  <a:schemeClr val="tx1"/>
                </a:solidFill>
              </a:rPr>
              <a:t> (egg). </a:t>
            </a:r>
          </a:p>
        </p:txBody>
      </p:sp>
      <p:pic>
        <p:nvPicPr>
          <p:cNvPr id="5122" name="Picture 2" descr="https://s-media-cache-ak0.pinimg.com/564x/c4/12/38/c41238ef7ba300fdfcf068e40103e3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11" y="1236678"/>
            <a:ext cx="4073589" cy="54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2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Characters - </a:t>
            </a:r>
            <a:r>
              <a:rPr lang="en-AU" dirty="0" err="1"/>
              <a:t>Rilakkuma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245846" cy="3416300"/>
          </a:xfrm>
        </p:spPr>
        <p:txBody>
          <a:bodyPr>
            <a:normAutofit/>
          </a:bodyPr>
          <a:lstStyle/>
          <a:p>
            <a:r>
              <a:rPr lang="en-AU" sz="2400" dirty="0" err="1">
                <a:solidFill>
                  <a:schemeClr val="tx1"/>
                </a:solidFill>
              </a:rPr>
              <a:t>Rilakkuma's</a:t>
            </a:r>
            <a:r>
              <a:rPr lang="en-AU" sz="2400" dirty="0">
                <a:solidFill>
                  <a:schemeClr val="tx1"/>
                </a:solidFill>
              </a:rPr>
              <a:t> name is a combination of </a:t>
            </a:r>
            <a:r>
              <a:rPr lang="ja-JP" altLang="en-US" sz="2400" dirty="0">
                <a:solidFill>
                  <a:schemeClr val="tx1"/>
                </a:solidFill>
              </a:rPr>
              <a:t>リラックス </a:t>
            </a:r>
            <a:r>
              <a:rPr lang="en-AU" sz="2400" i="1" dirty="0" err="1">
                <a:solidFill>
                  <a:schemeClr val="tx1"/>
                </a:solidFill>
              </a:rPr>
              <a:t>rirakkusu</a:t>
            </a:r>
            <a:r>
              <a:rPr lang="en-AU" sz="2400" dirty="0">
                <a:solidFill>
                  <a:schemeClr val="tx1"/>
                </a:solidFill>
              </a:rPr>
              <a:t>, a Japanese transliteration of the English word "relax", and </a:t>
            </a:r>
            <a:r>
              <a:rPr lang="ja-JP" altLang="en-US" sz="2400" dirty="0">
                <a:solidFill>
                  <a:schemeClr val="tx1"/>
                </a:solidFill>
              </a:rPr>
              <a:t>クマ（熊）</a:t>
            </a:r>
            <a:r>
              <a:rPr lang="en-AU" sz="2400" i="1" dirty="0" err="1">
                <a:solidFill>
                  <a:schemeClr val="tx1"/>
                </a:solidFill>
              </a:rPr>
              <a:t>kuma</a:t>
            </a:r>
            <a:r>
              <a:rPr lang="en-AU" sz="2400" dirty="0">
                <a:solidFill>
                  <a:schemeClr val="tx1"/>
                </a:solidFill>
              </a:rPr>
              <a:t>, the Japanese word for "bear". He is often pictured laying around and relaxing.</a:t>
            </a:r>
          </a:p>
        </p:txBody>
      </p:sp>
      <p:pic>
        <p:nvPicPr>
          <p:cNvPr id="6146" name="Picture 2" descr="https://s-media-cache-ak0.pinimg.com/236x/fc/cc/a7/fccca7f872416c37a994873e81fc7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89" y="1604210"/>
            <a:ext cx="4852735" cy="4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615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Characters - </a:t>
            </a:r>
            <a:r>
              <a:rPr lang="en-AU" dirty="0" err="1"/>
              <a:t>Funasshi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92590"/>
            <a:ext cx="5587040" cy="3416300"/>
          </a:xfrm>
        </p:spPr>
        <p:txBody>
          <a:bodyPr>
            <a:noAutofit/>
          </a:bodyPr>
          <a:lstStyle/>
          <a:p>
            <a:r>
              <a:rPr lang="en-AU" sz="2400" dirty="0" err="1">
                <a:solidFill>
                  <a:schemeClr val="tx1"/>
                </a:solidFill>
              </a:rPr>
              <a:t>Funasshi</a:t>
            </a:r>
            <a:r>
              <a:rPr lang="en-AU" sz="2400" dirty="0">
                <a:solidFill>
                  <a:schemeClr val="tx1"/>
                </a:solidFill>
              </a:rPr>
              <a:t> is a Japanese mascot character, unofficially representing the city of Funabashi, Chiba. Unlike other mascots, </a:t>
            </a:r>
            <a:r>
              <a:rPr lang="en-AU" sz="2400" dirty="0" err="1">
                <a:solidFill>
                  <a:schemeClr val="tx1"/>
                </a:solidFill>
              </a:rPr>
              <a:t>Funasshi</a:t>
            </a:r>
            <a:r>
              <a:rPr lang="en-AU" sz="2400" dirty="0">
                <a:solidFill>
                  <a:schemeClr val="tx1"/>
                </a:solidFill>
              </a:rPr>
              <a:t> always speaks for itself. It also often shrieks, jumps, dances and makes violent movements like </a:t>
            </a:r>
            <a:r>
              <a:rPr lang="en-AU" sz="2400" dirty="0" err="1">
                <a:solidFill>
                  <a:schemeClr val="tx1"/>
                </a:solidFill>
              </a:rPr>
              <a:t>headbanging</a:t>
            </a:r>
            <a:r>
              <a:rPr lang="en-AU" sz="2400" dirty="0">
                <a:solidFill>
                  <a:schemeClr val="tx1"/>
                </a:solidFill>
              </a:rPr>
              <a:t>. When it speaks, it usually ends its sentences with "</a:t>
            </a:r>
            <a:r>
              <a:rPr lang="en-AU" sz="2400" dirty="0" err="1">
                <a:solidFill>
                  <a:schemeClr val="tx1"/>
                </a:solidFill>
              </a:rPr>
              <a:t>nasshi</a:t>
            </a:r>
            <a:r>
              <a:rPr lang="en-AU" sz="2400" dirty="0">
                <a:solidFill>
                  <a:schemeClr val="tx1"/>
                </a:solidFill>
              </a:rPr>
              <a:t>" (</a:t>
            </a:r>
            <a:r>
              <a:rPr lang="ja-JP" altLang="en-AU" sz="2400" dirty="0">
                <a:solidFill>
                  <a:schemeClr val="tx1"/>
                </a:solidFill>
              </a:rPr>
              <a:t>～</a:t>
            </a:r>
            <a:r>
              <a:rPr lang="ja-JP" altLang="en-US" sz="2400" dirty="0">
                <a:solidFill>
                  <a:schemeClr val="tx1"/>
                </a:solidFill>
              </a:rPr>
              <a:t>なっしー</a:t>
            </a:r>
            <a:r>
              <a:rPr lang="en-US" altLang="ja-JP" sz="2400" dirty="0">
                <a:solidFill>
                  <a:schemeClr val="tx1"/>
                </a:solidFill>
              </a:rPr>
              <a:t>) </a:t>
            </a:r>
            <a:r>
              <a:rPr lang="en-AU" sz="2400" dirty="0">
                <a:solidFill>
                  <a:schemeClr val="tx1"/>
                </a:solidFill>
              </a:rPr>
              <a:t>which sounds like the Japanese word for "pear" (nashi).</a:t>
            </a:r>
          </a:p>
        </p:txBody>
      </p:sp>
      <p:pic>
        <p:nvPicPr>
          <p:cNvPr id="7170" name="Picture 2" descr="http://ic.pics.livejournal.com/meoinkie2/15090507/340005/34000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75" y="1315454"/>
            <a:ext cx="3982832" cy="49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61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Characters - </a:t>
            </a:r>
            <a:r>
              <a:rPr lang="en-AU" dirty="0" err="1"/>
              <a:t>Kumamon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534604" cy="3416300"/>
          </a:xfrm>
        </p:spPr>
        <p:txBody>
          <a:bodyPr>
            <a:normAutofit/>
          </a:bodyPr>
          <a:lstStyle/>
          <a:p>
            <a:r>
              <a:rPr lang="en-AU" sz="2400" dirty="0" err="1">
                <a:solidFill>
                  <a:schemeClr val="tx1"/>
                </a:solidFill>
              </a:rPr>
              <a:t>Kumamon</a:t>
            </a:r>
            <a:r>
              <a:rPr lang="en-AU" sz="2400" dirty="0">
                <a:solidFill>
                  <a:schemeClr val="tx1"/>
                </a:solidFill>
              </a:rPr>
              <a:t> (</a:t>
            </a:r>
            <a:r>
              <a:rPr lang="ja-JP" altLang="en-US" sz="2400" dirty="0">
                <a:solidFill>
                  <a:schemeClr val="tx1"/>
                </a:solidFill>
              </a:rPr>
              <a:t>くまモン</a:t>
            </a:r>
            <a:r>
              <a:rPr lang="en-US" altLang="ja-JP" sz="2400" dirty="0">
                <a:solidFill>
                  <a:schemeClr val="tx1"/>
                </a:solidFill>
              </a:rPr>
              <a:t>) </a:t>
            </a:r>
            <a:r>
              <a:rPr lang="en-AU" sz="2400" dirty="0">
                <a:solidFill>
                  <a:schemeClr val="tx1"/>
                </a:solidFill>
              </a:rPr>
              <a:t>is a mascot created by the government of Kumamoto Prefecture, Japan. In late 2011, it was voted top in a nationwide survey of mascots.</a:t>
            </a:r>
          </a:p>
        </p:txBody>
      </p:sp>
      <p:pic>
        <p:nvPicPr>
          <p:cNvPr id="8194" name="Picture 2" descr="http://www.japantoday.com/images/size/x/2013/02/kumam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97" y="1316204"/>
            <a:ext cx="4490973" cy="52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Yo-kai Watch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06" y="1356199"/>
            <a:ext cx="5210633" cy="4473990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Using a special device known as the </a:t>
            </a:r>
            <a:r>
              <a:rPr lang="en-AU" sz="2400" dirty="0" err="1">
                <a:solidFill>
                  <a:schemeClr val="tx1"/>
                </a:solidFill>
              </a:rPr>
              <a:t>Yo</a:t>
            </a:r>
            <a:r>
              <a:rPr lang="en-AU" sz="2400" dirty="0">
                <a:solidFill>
                  <a:schemeClr val="tx1"/>
                </a:solidFill>
              </a:rPr>
              <a:t>-kai Watch, a boy named Nate is able to identify and see various different </a:t>
            </a:r>
            <a:r>
              <a:rPr lang="en-AU" sz="2400" dirty="0" err="1">
                <a:solidFill>
                  <a:schemeClr val="tx1"/>
                </a:solidFill>
              </a:rPr>
              <a:t>Yo</a:t>
            </a:r>
            <a:r>
              <a:rPr lang="en-AU" sz="2400" dirty="0">
                <a:solidFill>
                  <a:schemeClr val="tx1"/>
                </a:solidFill>
              </a:rPr>
              <a:t>-kai, or spirits. Joined by the cat </a:t>
            </a:r>
            <a:r>
              <a:rPr lang="en-AU" sz="2400" dirty="0" err="1">
                <a:solidFill>
                  <a:schemeClr val="tx1"/>
                </a:solidFill>
              </a:rPr>
              <a:t>Yo</a:t>
            </a:r>
            <a:r>
              <a:rPr lang="en-AU" sz="2400" dirty="0">
                <a:solidFill>
                  <a:schemeClr val="tx1"/>
                </a:solidFill>
              </a:rPr>
              <a:t>-kai </a:t>
            </a:r>
            <a:r>
              <a:rPr lang="en-AU" sz="2400" dirty="0" err="1">
                <a:solidFill>
                  <a:schemeClr val="tx1"/>
                </a:solidFill>
              </a:rPr>
              <a:t>Jibanyan</a:t>
            </a:r>
            <a:r>
              <a:rPr lang="en-AU" sz="2400" dirty="0">
                <a:solidFill>
                  <a:schemeClr val="tx1"/>
                </a:solidFill>
              </a:rPr>
              <a:t> and Whisper, Nate and Whisper start befriending all sorts of Yo-kai which Nate can summon to battle against more ill-intentioned Yo-kai that happen to live in his town, causing terrible trouble. </a:t>
            </a:r>
          </a:p>
          <a:p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This is popular with elementary students.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26" y="256674"/>
            <a:ext cx="4840510" cy="62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7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Pokémon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99" y="2020405"/>
            <a:ext cx="6501440" cy="3416300"/>
          </a:xfrm>
        </p:spPr>
        <p:txBody>
          <a:bodyPr>
            <a:normAutofit lnSpcReduction="10000"/>
          </a:bodyPr>
          <a:lstStyle/>
          <a:p>
            <a:r>
              <a:rPr lang="en-AU" dirty="0">
                <a:solidFill>
                  <a:schemeClr val="tx1"/>
                </a:solidFill>
              </a:rPr>
              <a:t> </a:t>
            </a:r>
            <a:r>
              <a:rPr lang="en-AU" sz="2400" dirty="0">
                <a:solidFill>
                  <a:schemeClr val="tx1"/>
                </a:solidFill>
              </a:rPr>
              <a:t>A series of video games and anime about fictional creatures called "Pokémon", which humans, known as Pokémon Trainers, catch and train to battle each other for sport.</a:t>
            </a:r>
          </a:p>
          <a:p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Be careful referencing this in class though because some JHS are trying to ban the playing of </a:t>
            </a:r>
            <a:r>
              <a:rPr lang="en-AU" sz="2400" dirty="0" err="1">
                <a:solidFill>
                  <a:schemeClr val="tx1"/>
                </a:solidFill>
              </a:rPr>
              <a:t>Pokemon</a:t>
            </a:r>
            <a:r>
              <a:rPr lang="en-AU" sz="2400" dirty="0">
                <a:solidFill>
                  <a:schemeClr val="tx1"/>
                </a:solidFill>
              </a:rPr>
              <a:t> at school now!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91" y="696128"/>
            <a:ext cx="3679909" cy="57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6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Dragon Ball 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442" y="2179430"/>
            <a:ext cx="4380706" cy="3416300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Follows the adventures of </a:t>
            </a:r>
            <a:r>
              <a:rPr lang="en-AU" sz="2400" dirty="0" err="1">
                <a:solidFill>
                  <a:schemeClr val="tx1"/>
                </a:solidFill>
              </a:rPr>
              <a:t>Goku</a:t>
            </a:r>
            <a:r>
              <a:rPr lang="en-AU" sz="2400" dirty="0">
                <a:solidFill>
                  <a:schemeClr val="tx1"/>
                </a:solidFill>
              </a:rPr>
              <a:t> who, along with the Z Warriors, defends the Earth against evil.</a:t>
            </a:r>
          </a:p>
          <a:p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This began serialization in 1996, so it is well know by your teachers and students alike.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91" y="1013629"/>
            <a:ext cx="5803480" cy="52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3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Doraemon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39673"/>
            <a:ext cx="5423266" cy="3416300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The</a:t>
            </a:r>
            <a:r>
              <a:rPr lang="en-AU" sz="2400" b="1" i="1" dirty="0">
                <a:solidFill>
                  <a:schemeClr val="tx1"/>
                </a:solidFill>
              </a:rPr>
              <a:t> </a:t>
            </a:r>
            <a:r>
              <a:rPr lang="en-AU" sz="2400" dirty="0">
                <a:solidFill>
                  <a:schemeClr val="tx1"/>
                </a:solidFill>
              </a:rPr>
              <a:t>story revolves around a robotic cat named Doraemon, who travels back in time from the 22nd century to aid a </a:t>
            </a:r>
            <a:br>
              <a:rPr lang="en-AU" sz="2400" dirty="0">
                <a:solidFill>
                  <a:schemeClr val="tx1"/>
                </a:solidFill>
              </a:rPr>
            </a:br>
            <a:r>
              <a:rPr lang="en-AU" sz="2400" dirty="0">
                <a:solidFill>
                  <a:schemeClr val="tx1"/>
                </a:solidFill>
              </a:rPr>
              <a:t>pre-teen boy named </a:t>
            </a:r>
            <a:r>
              <a:rPr lang="en-AU" sz="2400" dirty="0" err="1">
                <a:solidFill>
                  <a:schemeClr val="tx1"/>
                </a:solidFill>
              </a:rPr>
              <a:t>Nobita</a:t>
            </a:r>
            <a:r>
              <a:rPr lang="en-AU" sz="2400" dirty="0">
                <a:solidFill>
                  <a:schemeClr val="tx1"/>
                </a:solidFill>
              </a:rPr>
              <a:t> Nobu, who can't seem to do anything right.</a:t>
            </a:r>
          </a:p>
          <a:p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 err="1">
                <a:solidFill>
                  <a:schemeClr val="tx1"/>
                </a:solidFill>
              </a:rPr>
              <a:t>Doraemon’s</a:t>
            </a:r>
            <a:r>
              <a:rPr lang="en-AU" sz="2400" dirty="0">
                <a:solidFill>
                  <a:schemeClr val="tx1"/>
                </a:solidFill>
              </a:rPr>
              <a:t> target audience are elementary students.</a:t>
            </a:r>
          </a:p>
        </p:txBody>
      </p:sp>
      <p:pic>
        <p:nvPicPr>
          <p:cNvPr id="2050" name="Picture 2" descr="http://howtodrawdat.com/wp-content/uploads/2014/01/400x400-doraem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1" y="1276302"/>
            <a:ext cx="4743498" cy="47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6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Anpanman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690" y="1874517"/>
            <a:ext cx="6747100" cy="3416300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In each episode, Anpanman fights with </a:t>
            </a:r>
            <a:r>
              <a:rPr lang="en-AU" sz="2400" dirty="0" err="1">
                <a:solidFill>
                  <a:schemeClr val="tx1"/>
                </a:solidFill>
              </a:rPr>
              <a:t>Baikinman</a:t>
            </a:r>
            <a:r>
              <a:rPr lang="en-AU" sz="2400" dirty="0">
                <a:solidFill>
                  <a:schemeClr val="tx1"/>
                </a:solidFill>
              </a:rPr>
              <a:t> and helps the people of the town. He is a symbol of justice, fighting for the cause of justice every day. </a:t>
            </a:r>
          </a:p>
          <a:p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Aimed at elementary students. In 2011, research found the titular Anpanman to be the most popular fictional character among people age 0 to 12 years in Japan in 10 consecutive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9" y="837774"/>
            <a:ext cx="29527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5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Crayon Shin-</a:t>
            </a:r>
            <a:r>
              <a:rPr lang="en-AU" dirty="0" err="1"/>
              <a:t>chan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702" y="1676400"/>
            <a:ext cx="4031195" cy="3416300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It follows the adventures of the five-year-old </a:t>
            </a:r>
            <a:r>
              <a:rPr lang="en-AU" sz="2400" dirty="0" err="1">
                <a:solidFill>
                  <a:schemeClr val="tx1"/>
                </a:solidFill>
              </a:rPr>
              <a:t>Shinnosuke</a:t>
            </a:r>
            <a:r>
              <a:rPr lang="en-AU" sz="2400" dirty="0">
                <a:solidFill>
                  <a:schemeClr val="tx1"/>
                </a:solidFill>
              </a:rPr>
              <a:t> "Shin" </a:t>
            </a:r>
            <a:r>
              <a:rPr lang="en-AU" sz="2400" dirty="0" err="1">
                <a:solidFill>
                  <a:schemeClr val="tx1"/>
                </a:solidFill>
              </a:rPr>
              <a:t>Nohara</a:t>
            </a:r>
            <a:r>
              <a:rPr lang="en-AU" sz="2400" dirty="0">
                <a:solidFill>
                  <a:schemeClr val="tx1"/>
                </a:solidFill>
              </a:rPr>
              <a:t> and his parents, baby sister, dog, neighbours, and friends and is set in Kasukabe, Saitama Prefecture.</a:t>
            </a:r>
          </a:p>
          <a:p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Crayon Shin-</a:t>
            </a:r>
            <a:r>
              <a:rPr lang="en-AU" sz="2400" dirty="0" err="1">
                <a:solidFill>
                  <a:schemeClr val="tx1"/>
                </a:solidFill>
              </a:rPr>
              <a:t>chan’s</a:t>
            </a:r>
            <a:r>
              <a:rPr lang="en-AU" sz="2400" dirty="0">
                <a:solidFill>
                  <a:schemeClr val="tx1"/>
                </a:solidFill>
              </a:rPr>
              <a:t> target audience are elementary students.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58" y="1676400"/>
            <a:ext cx="6469039" cy="48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8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One Piece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89923"/>
            <a:ext cx="5084954" cy="3812517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Follows the adventures of Monkey D. </a:t>
            </a:r>
            <a:r>
              <a:rPr lang="en-AU" sz="2400" dirty="0" err="1">
                <a:solidFill>
                  <a:schemeClr val="tx1"/>
                </a:solidFill>
              </a:rPr>
              <a:t>Luffy</a:t>
            </a:r>
            <a:r>
              <a:rPr lang="en-AU" sz="2400" dirty="0">
                <a:solidFill>
                  <a:schemeClr val="tx1"/>
                </a:solidFill>
              </a:rPr>
              <a:t>, a funny young man whose body gained the properties of rubber after unintentionally eating a Devil Fruit. With his diverse crew of pirates, named the Straw Hat Pirates, </a:t>
            </a:r>
            <a:r>
              <a:rPr lang="en-AU" sz="2400" dirty="0" err="1">
                <a:solidFill>
                  <a:schemeClr val="tx1"/>
                </a:solidFill>
              </a:rPr>
              <a:t>Luffy</a:t>
            </a:r>
            <a:r>
              <a:rPr lang="en-AU" sz="2400" dirty="0">
                <a:solidFill>
                  <a:schemeClr val="tx1"/>
                </a:solidFill>
              </a:rPr>
              <a:t> explores the grand line in search of the world's ultimate treasure known as "One Piece" in order to become the next King of the Pirates.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43" y="382385"/>
            <a:ext cx="4328829" cy="623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0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Attack on Titan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016" y="1726119"/>
            <a:ext cx="4235912" cy="3416300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It is set in a world where humanity lives in cities surrounded by enormous walls; a </a:t>
            </a:r>
            <a:r>
              <a:rPr lang="en-AU" sz="2400" dirty="0" err="1">
                <a:solidFill>
                  <a:schemeClr val="tx1"/>
                </a:solidFill>
              </a:rPr>
              <a:t>defense</a:t>
            </a:r>
            <a:r>
              <a:rPr lang="en-AU" sz="2400" dirty="0">
                <a:solidFill>
                  <a:schemeClr val="tx1"/>
                </a:solidFill>
              </a:rPr>
              <a:t> against the Titans, gigantic humanoids that eat humans seemingly without reason. The story </a:t>
            </a:r>
            <a:r>
              <a:rPr lang="en-AU" sz="2400" dirty="0" err="1">
                <a:solidFill>
                  <a:schemeClr val="tx1"/>
                </a:solidFill>
              </a:rPr>
              <a:t>centers</a:t>
            </a:r>
            <a:r>
              <a:rPr lang="en-AU" sz="2400" dirty="0">
                <a:solidFill>
                  <a:schemeClr val="tx1"/>
                </a:solidFill>
              </a:rPr>
              <a:t> on Eren Yeager, his adopted sister and childhood friend, who join the military to fight the Titans.</a:t>
            </a:r>
          </a:p>
        </p:txBody>
      </p:sp>
      <p:pic>
        <p:nvPicPr>
          <p:cNvPr id="3074" name="Picture 2" descr="http://spinoff.comicbookresources.com/wp-content/uploads/2015/03/attack-on-ti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12" y="1744570"/>
            <a:ext cx="60007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2995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69</TotalTime>
  <Words>313</Words>
  <Application>Microsoft Office PowerPoint</Application>
  <PresentationFormat>ワイド画面</PresentationFormat>
  <Paragraphs>45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メイリオ</vt:lpstr>
      <vt:lpstr>Arial</vt:lpstr>
      <vt:lpstr>Gill Sans MT</vt:lpstr>
      <vt:lpstr>Impact</vt:lpstr>
      <vt:lpstr>Badge</vt:lpstr>
      <vt:lpstr>Pop Culture Fun Time!</vt:lpstr>
      <vt:lpstr>Yo-kai Watch</vt:lpstr>
      <vt:lpstr>Pokémon</vt:lpstr>
      <vt:lpstr>Dragon Ball Z</vt:lpstr>
      <vt:lpstr>Doraemon</vt:lpstr>
      <vt:lpstr>Anpanman</vt:lpstr>
      <vt:lpstr>Crayon Shin-chan</vt:lpstr>
      <vt:lpstr>One Piece</vt:lpstr>
      <vt:lpstr>Attack on Titan</vt:lpstr>
      <vt:lpstr>Haikyuu</vt:lpstr>
      <vt:lpstr>Kuroko no Basket</vt:lpstr>
      <vt:lpstr>My Hero Academia</vt:lpstr>
      <vt:lpstr>Gintama</vt:lpstr>
      <vt:lpstr>Characters - Gudetama</vt:lpstr>
      <vt:lpstr>Characters - Rilakkuma</vt:lpstr>
      <vt:lpstr>Characters - Funasshi</vt:lpstr>
      <vt:lpstr>Characters - Kumamon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Culture Fun Time!</dc:title>
  <dc:creator>Sarah Demery</dc:creator>
  <cp:lastModifiedBy>p01006</cp:lastModifiedBy>
  <cp:revision>9</cp:revision>
  <dcterms:created xsi:type="dcterms:W3CDTF">2016-08-15T10:07:07Z</dcterms:created>
  <dcterms:modified xsi:type="dcterms:W3CDTF">2016-08-15T22:42:57Z</dcterms:modified>
</cp:coreProperties>
</file>